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6"/>
  </p:notesMasterIdLst>
  <p:sldIdLst>
    <p:sldId id="256" r:id="rId2"/>
    <p:sldId id="588" r:id="rId3"/>
    <p:sldId id="582" r:id="rId4"/>
    <p:sldId id="257" r:id="rId5"/>
    <p:sldId id="566" r:id="rId6"/>
    <p:sldId id="258" r:id="rId7"/>
    <p:sldId id="318" r:id="rId8"/>
    <p:sldId id="509" r:id="rId9"/>
    <p:sldId id="564" r:id="rId10"/>
    <p:sldId id="512" r:id="rId11"/>
    <p:sldId id="550" r:id="rId12"/>
    <p:sldId id="461" r:id="rId13"/>
    <p:sldId id="525" r:id="rId14"/>
    <p:sldId id="565" r:id="rId15"/>
    <p:sldId id="584" r:id="rId16"/>
    <p:sldId id="411" r:id="rId17"/>
    <p:sldId id="260" r:id="rId18"/>
    <p:sldId id="574" r:id="rId19"/>
    <p:sldId id="585" r:id="rId20"/>
    <p:sldId id="568" r:id="rId21"/>
    <p:sldId id="583" r:id="rId22"/>
    <p:sldId id="569" r:id="rId23"/>
    <p:sldId id="571" r:id="rId24"/>
    <p:sldId id="570" r:id="rId25"/>
    <p:sldId id="572" r:id="rId26"/>
    <p:sldId id="573" r:id="rId27"/>
    <p:sldId id="576" r:id="rId28"/>
    <p:sldId id="586" r:id="rId29"/>
    <p:sldId id="577" r:id="rId30"/>
    <p:sldId id="578" r:id="rId31"/>
    <p:sldId id="580" r:id="rId32"/>
    <p:sldId id="587" r:id="rId33"/>
    <p:sldId id="259" r:id="rId34"/>
    <p:sldId id="581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268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1"/>
    <p:restoredTop sz="94699"/>
  </p:normalViewPr>
  <p:slideViewPr>
    <p:cSldViewPr snapToGrid="0" snapToObjects="1">
      <p:cViewPr varScale="1">
        <p:scale>
          <a:sx n="147" d="100"/>
          <a:sy n="147" d="100"/>
        </p:scale>
        <p:origin x="208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C73BF0-50C5-AA4A-BA3E-A0E9F1CD649D}" type="datetimeFigureOut">
              <a:rPr lang="en-US" smtClean="0"/>
              <a:t>12/13/24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0C1DC5-1715-B941-A114-AF2B43D19C7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87217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0C1DC5-1715-B941-A114-AF2B43D19C71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977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A14D1-69FE-7B45-AF1E-A7C77E08E68C}" type="slidenum">
              <a:rPr lang="en-US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98610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A14D1-69FE-7B45-AF1E-A7C77E08E68C}" type="slidenum">
              <a:rPr lang="en-US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62149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A14D1-69FE-7B45-AF1E-A7C77E08E68C}" type="slidenum">
              <a:rPr lang="en-US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92126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A14D1-69FE-7B45-AF1E-A7C77E08E68C}" type="slidenum">
              <a:rPr lang="en-US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57707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A14D1-69FE-7B45-AF1E-A7C77E08E68C}" type="slidenum">
              <a:rPr lang="en-US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81864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_Shor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ECC7049-9E85-6D47-8947-FB81F614D76A}"/>
              </a:ext>
            </a:extLst>
          </p:cNvPr>
          <p:cNvSpPr/>
          <p:nvPr/>
        </p:nvSpPr>
        <p:spPr>
          <a:xfrm>
            <a:off x="1" y="5632327"/>
            <a:ext cx="12192000" cy="12615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EA74E7-9D58-484C-A8F3-83EE1732E3D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42110" y="500332"/>
            <a:ext cx="10307782" cy="2871865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600" b="1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Arial Bold 46pt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38C6541-C4A5-0F4E-B98F-CDF4FAE065A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69818" y="3459565"/>
            <a:ext cx="10307781" cy="862111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SUBHEAD TITLE ARIAL BOLD UPPERCASE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13369D8A-0780-064F-916B-8C1A2305589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48906" y="4321676"/>
            <a:ext cx="10328693" cy="554359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Date Here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C81B550-4E80-7847-BC6C-B73685B709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0988" y="5397093"/>
            <a:ext cx="4205440" cy="808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1224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ft Image + 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6FC26A2D-788B-5C4B-9F35-6453359CF34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82588" y="2265363"/>
            <a:ext cx="4991395" cy="3103562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0A31D4C7-B32E-B949-9F9B-11383709A1F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857874" y="2143125"/>
            <a:ext cx="5495925" cy="3598863"/>
          </a:xfrm>
          <a:prstGeom prst="rect">
            <a:avLst/>
          </a:prstGeom>
        </p:spPr>
        <p:txBody>
          <a:bodyPr/>
          <a:lstStyle>
            <a:lvl1pPr marL="585788" indent="-585788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20000"/>
              <a:tabLst/>
              <a:defRPr sz="2000"/>
            </a:lvl1pPr>
            <a:lvl2pPr>
              <a:buClr>
                <a:schemeClr val="accent1"/>
              </a:buClr>
              <a:buSzPct val="120000"/>
              <a:defRPr sz="2000"/>
            </a:lvl2pPr>
            <a:lvl3pPr>
              <a:buClr>
                <a:schemeClr val="accent1"/>
              </a:buClr>
              <a:buSzPct val="120000"/>
              <a:defRPr sz="2000"/>
            </a:lvl3pPr>
            <a:lvl4pPr>
              <a:buClr>
                <a:schemeClr val="accent1"/>
              </a:buClr>
              <a:buSzPct val="120000"/>
              <a:defRPr sz="2000"/>
            </a:lvl4pPr>
            <a:lvl5pPr>
              <a:buClr>
                <a:schemeClr val="accent1"/>
              </a:buClr>
              <a:buSzPct val="120000"/>
              <a:defRPr sz="20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id="{91D1B2B4-D48E-6D4B-9320-C7515CCEB39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42110" y="741566"/>
            <a:ext cx="10411690" cy="67468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4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Arial Bold 40pt Title</a:t>
            </a:r>
          </a:p>
        </p:txBody>
      </p:sp>
    </p:spTree>
    <p:extLst>
      <p:ext uri="{BB962C8B-B14F-4D97-AF65-F5344CB8AC3E}">
        <p14:creationId xmlns:p14="http://schemas.microsoft.com/office/powerpoint/2010/main" val="4102665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de by sid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6FC26A2D-788B-5C4B-9F35-6453359CF34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42110" y="1673525"/>
            <a:ext cx="4992864" cy="41751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id="{91D1B2B4-D48E-6D4B-9320-C7515CCEB39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42110" y="741566"/>
            <a:ext cx="10411690" cy="67468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4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Arial Bold 40pt Title</a:t>
            </a:r>
          </a:p>
        </p:txBody>
      </p: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5ABD1DF4-51F0-434E-A71E-28FF3DF3BF9F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257028" y="1673525"/>
            <a:ext cx="5096772" cy="41751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3134974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C903DAF9-9411-4944-8139-4DCDD62E665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42110" y="1606550"/>
            <a:ext cx="10411690" cy="429548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34C1C6C8-17B7-5F42-9712-E5038485644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42110" y="741566"/>
            <a:ext cx="10411690" cy="67468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4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Arial Bold 40pt Title</a:t>
            </a:r>
          </a:p>
        </p:txBody>
      </p:sp>
    </p:spTree>
    <p:extLst>
      <p:ext uri="{BB962C8B-B14F-4D97-AF65-F5344CB8AC3E}">
        <p14:creationId xmlns:p14="http://schemas.microsoft.com/office/powerpoint/2010/main" val="41243607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dd content with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53D47AF6-7932-7A4E-87CB-BFF91DD6234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42110" y="741566"/>
            <a:ext cx="10411690" cy="67468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4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Arial Bold 40pt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FD5643-6D86-514D-A0D6-655BE79E10B3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941388" y="1638300"/>
            <a:ext cx="10412412" cy="41243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706824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325999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d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1A6F76-3E86-DD48-9438-9FED4737E68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23900" y="723900"/>
            <a:ext cx="10801350" cy="5003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6068588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+ caption + bol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5A57B978-DB23-E647-965F-E0D5DE2FA54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145213" y="1005343"/>
            <a:ext cx="5578475" cy="43434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C48C3F50-95F9-B041-982B-4B8535450A3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20700" y="868002"/>
            <a:ext cx="4928194" cy="509192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ts val="3200"/>
              </a:lnSpc>
              <a:spcBef>
                <a:spcPts val="2200"/>
              </a:spcBef>
              <a:buNone/>
              <a:defRPr sz="2500" b="1"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r>
              <a:rPr lang="en-US" sz="2500" b="1" dirty="0">
                <a:solidFill>
                  <a:srgbClr val="1268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Arial Bold 25pt can be long copy if that is what is needed. </a:t>
            </a:r>
          </a:p>
          <a:p>
            <a:r>
              <a:rPr lang="en-US" sz="2500" b="1" dirty="0">
                <a:solidFill>
                  <a:srgbClr val="1268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more copy you need here is just fine, copy here and then some to fill this out here as a nice pull quote here.</a:t>
            </a:r>
          </a:p>
          <a:p>
            <a:r>
              <a:rPr lang="en-US" sz="2500" b="1" dirty="0">
                <a:solidFill>
                  <a:srgbClr val="1268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Arial Bold 25pt can be long copy if that is what is needed. 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2C249399-0B2C-0642-A441-580E0B219DF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145213" y="5540830"/>
            <a:ext cx="5578475" cy="419100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Arial 14pt Caption copy can be typed in here.  </a:t>
            </a:r>
          </a:p>
        </p:txBody>
      </p:sp>
    </p:spTree>
    <p:extLst>
      <p:ext uri="{BB962C8B-B14F-4D97-AF65-F5344CB8AC3E}">
        <p14:creationId xmlns:p14="http://schemas.microsoft.com/office/powerpoint/2010/main" val="20480005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ight Image + Paragrap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5A57B978-DB23-E647-965F-E0D5DE2FA54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038275" y="1585979"/>
            <a:ext cx="4685413" cy="4306821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F3B5D017-9767-634B-833F-5A2F82A4E66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96661" y="741565"/>
            <a:ext cx="11227027" cy="59737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4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Arial Bold 40pt Title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AB08E803-414D-5D41-A095-31C55453F30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96661" y="1698172"/>
            <a:ext cx="6219825" cy="391885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Body copy</a:t>
            </a:r>
          </a:p>
        </p:txBody>
      </p:sp>
    </p:spTree>
    <p:extLst>
      <p:ext uri="{BB962C8B-B14F-4D97-AF65-F5344CB8AC3E}">
        <p14:creationId xmlns:p14="http://schemas.microsoft.com/office/powerpoint/2010/main" val="258439603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7D88994-8FC8-BF43-A102-E43813B90CBC}"/>
              </a:ext>
            </a:extLst>
          </p:cNvPr>
          <p:cNvSpPr/>
          <p:nvPr/>
        </p:nvSpPr>
        <p:spPr>
          <a:xfrm>
            <a:off x="-1" y="5596469"/>
            <a:ext cx="12192001" cy="12615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86025143-31DB-E145-B725-7E2FD05A712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68234" y="1021870"/>
            <a:ext cx="10411690" cy="250164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4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Arial Bold 46pt Thank You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76D98E-BCB3-2245-B59D-ADE17909AE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0988" y="5397093"/>
            <a:ext cx="4205440" cy="808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14812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 + Contact inform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5760E30-999A-CA4D-BB3D-3A598DEF6260}"/>
              </a:ext>
            </a:extLst>
          </p:cNvPr>
          <p:cNvSpPr/>
          <p:nvPr/>
        </p:nvSpPr>
        <p:spPr>
          <a:xfrm>
            <a:off x="1" y="5596469"/>
            <a:ext cx="12192000" cy="12615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9B9D2CC3-ED44-B741-B7E2-FCEC4A9D51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22961"/>
            <a:ext cx="10515600" cy="2613398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lnSpc>
                <a:spcPts val="4040"/>
              </a:lnSpc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r>
              <a:rPr lang="en-US" dirty="0"/>
              <a:t>second line if necessary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13498D2E-852E-3040-9CB8-56CA57E1F22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0" y="3625819"/>
            <a:ext cx="10515600" cy="143973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lnSpc>
                <a:spcPts val="2600"/>
              </a:lnSpc>
              <a:spcBef>
                <a:spcPts val="400"/>
              </a:spcBef>
              <a:buNone/>
              <a:defRPr sz="2000" b="1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algn="ctr"/>
            <a:r>
              <a:rPr lang="en-US" sz="2000" b="1" dirty="0">
                <a:solidFill>
                  <a:srgbClr val="63656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Arial Bold 20pt</a:t>
            </a:r>
            <a:r>
              <a:rPr lang="en-US" sz="2000" dirty="0">
                <a:solidFill>
                  <a:srgbClr val="63656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>
                <a:solidFill>
                  <a:srgbClr val="63656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Name and contact information can go </a:t>
            </a:r>
            <a:br>
              <a:rPr lang="en-US" sz="2000" b="1" dirty="0">
                <a:solidFill>
                  <a:srgbClr val="636569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000" b="1" dirty="0">
                <a:solidFill>
                  <a:srgbClr val="63656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 these lines if needed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C58C0B-4AE5-8943-B0B6-8F2390CA4E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0988" y="5397093"/>
            <a:ext cx="4205440" cy="808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8773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_Long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ECC7049-9E85-6D47-8947-FB81F614D76A}"/>
              </a:ext>
            </a:extLst>
          </p:cNvPr>
          <p:cNvSpPr/>
          <p:nvPr/>
        </p:nvSpPr>
        <p:spPr>
          <a:xfrm>
            <a:off x="1" y="5632327"/>
            <a:ext cx="12192000" cy="12615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EA74E7-9D58-484C-A8F3-83EE1732E3D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42110" y="701040"/>
            <a:ext cx="10307782" cy="2671157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Arial Bold 32pt Title Can Be Two Lines If Needed Space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38C6541-C4A5-0F4E-B98F-CDF4FAE065A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69818" y="3459565"/>
            <a:ext cx="10307781" cy="613671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SUBHEAD TITLE ARIAL BOLD UPPERCASE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13369D8A-0780-064F-916B-8C1A2305589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42110" y="4262364"/>
            <a:ext cx="10335489" cy="61367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Date Here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5EF378B-FA21-F24F-92C5-898AA1327E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0988" y="5397093"/>
            <a:ext cx="4205440" cy="808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2154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918756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FC6068-0CA9-7841-8AA3-064946F81E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444FC8-E4D7-4D4C-8939-55ED613034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FAC5DB-F770-6543-B2E7-94434C7113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2F861-C73D-8E43-937B-1F12ECCEE999}" type="datetimeFigureOut">
              <a:rPr lang="en-US"/>
              <a:t>12/13/24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FC84E5-8193-CE4B-BFD3-9D9B1217B7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5B96CA-E532-0340-9AB7-A34A6B70E2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583BB-B049-CF43-A287-10A58D75EB4A}" type="slidenum">
              <a:r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832323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1AA6DF-FAD0-124A-AE50-74746F1DF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CD9146-97D0-7141-AB34-1533199AB9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3161E0-980F-F04A-ACB3-157D895EFA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2F861-C73D-8E43-937B-1F12ECCEE999}" type="datetimeFigureOut">
              <a:rPr lang="en-US"/>
              <a:t>12/13/24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21F3A6-3139-834D-9D39-620D414A4E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7D594E-3609-0C48-838D-D2E385BA2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583BB-B049-CF43-A287-10A58D75EB4A}" type="slidenum">
              <a:r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24782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0">
            <a:extLst>
              <a:ext uri="{FF2B5EF4-FFF2-40B4-BE49-F238E27FC236}">
                <a16:creationId xmlns:a16="http://schemas.microsoft.com/office/drawing/2014/main" id="{2055765A-5707-F147-BB40-C02F56C0B15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42110" y="1950720"/>
            <a:ext cx="10411690" cy="2407920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marL="0" indent="0" algn="ctr">
              <a:buNone/>
              <a:defRPr sz="4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Section Divider Arial Bold 44pt</a:t>
            </a:r>
          </a:p>
        </p:txBody>
      </p:sp>
    </p:spTree>
    <p:extLst>
      <p:ext uri="{BB962C8B-B14F-4D97-AF65-F5344CB8AC3E}">
        <p14:creationId xmlns:p14="http://schemas.microsoft.com/office/powerpoint/2010/main" val="24086461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+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D591B4F-17D3-634B-80FB-8275A7C476C0}"/>
              </a:ext>
            </a:extLst>
          </p:cNvPr>
          <p:cNvCxnSpPr/>
          <p:nvPr/>
        </p:nvCxnSpPr>
        <p:spPr>
          <a:xfrm>
            <a:off x="0" y="919044"/>
            <a:ext cx="12192000" cy="0"/>
          </a:xfrm>
          <a:prstGeom prst="line">
            <a:avLst/>
          </a:prstGeom>
          <a:ln>
            <a:solidFill>
              <a:srgbClr val="6365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C848D903-2EA0-6340-99B3-5F3395B7CF0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329178" y="1140178"/>
            <a:ext cx="10024621" cy="4798777"/>
          </a:xfrm>
          <a:prstGeom prst="rect">
            <a:avLst/>
          </a:prstGeom>
        </p:spPr>
        <p:txBody>
          <a:bodyPr anchor="t">
            <a:normAutofit/>
          </a:bodyPr>
          <a:lstStyle>
            <a:lvl1pPr marL="571500" marR="0" indent="-5715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689B"/>
              </a:buClr>
              <a:buSzPct val="125000"/>
              <a:buFont typeface="Arial" panose="020B0604020202020204" pitchFamily="34" charset="0"/>
              <a:buChar char="•"/>
              <a:tabLst/>
              <a:defRPr sz="3200"/>
            </a:lvl1pPr>
          </a:lstStyle>
          <a:p>
            <a:pPr marL="571500" indent="-571500">
              <a:lnSpc>
                <a:spcPct val="150000"/>
              </a:lnSpc>
              <a:buClr>
                <a:srgbClr val="12689B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sz="3200" dirty="0"/>
              <a:t>Bullet Arial 32pt </a:t>
            </a:r>
          </a:p>
          <a:p>
            <a:pPr marL="571500" indent="-571500">
              <a:lnSpc>
                <a:spcPct val="150000"/>
              </a:lnSpc>
              <a:buClr>
                <a:srgbClr val="12689B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sz="3200" dirty="0"/>
              <a:t>Bullet Arial 32pt</a:t>
            </a:r>
          </a:p>
          <a:p>
            <a:pPr marL="571500" indent="-571500">
              <a:lnSpc>
                <a:spcPct val="150000"/>
              </a:lnSpc>
              <a:buClr>
                <a:srgbClr val="12689B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sz="3200" dirty="0"/>
              <a:t>Bullet Arial 32pt</a:t>
            </a:r>
          </a:p>
          <a:p>
            <a:pPr marL="571500" indent="-571500">
              <a:lnSpc>
                <a:spcPct val="150000"/>
              </a:lnSpc>
              <a:buClr>
                <a:srgbClr val="12689B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sz="3200" dirty="0"/>
              <a:t>Bullet Arial 32pt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B2F5DC-12FC-A649-BFA0-DBD05B6034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29177" y="272162"/>
            <a:ext cx="10024622" cy="7023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Arial Bold 28pt Section Header</a:t>
            </a:r>
          </a:p>
        </p:txBody>
      </p:sp>
    </p:spTree>
    <p:extLst>
      <p:ext uri="{BB962C8B-B14F-4D97-AF65-F5344CB8AC3E}">
        <p14:creationId xmlns:p14="http://schemas.microsoft.com/office/powerpoint/2010/main" val="595887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+ Header +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D591B4F-17D3-634B-80FB-8275A7C476C0}"/>
              </a:ext>
            </a:extLst>
          </p:cNvPr>
          <p:cNvCxnSpPr/>
          <p:nvPr/>
        </p:nvCxnSpPr>
        <p:spPr>
          <a:xfrm>
            <a:off x="0" y="919044"/>
            <a:ext cx="12192000" cy="0"/>
          </a:xfrm>
          <a:prstGeom prst="line">
            <a:avLst/>
          </a:prstGeom>
          <a:ln>
            <a:solidFill>
              <a:srgbClr val="6365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8B2F5DC-12FC-A649-BFA0-DBD05B6034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29177" y="272162"/>
            <a:ext cx="10024622" cy="7023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Arial Bold 28pt Section Header</a:t>
            </a:r>
          </a:p>
        </p:txBody>
      </p:sp>
    </p:spTree>
    <p:extLst>
      <p:ext uri="{BB962C8B-B14F-4D97-AF65-F5344CB8AC3E}">
        <p14:creationId xmlns:p14="http://schemas.microsoft.com/office/powerpoint/2010/main" val="26252760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C848D903-2EA0-6340-99B3-5F3395B7CF0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329178" y="2006834"/>
            <a:ext cx="10024621" cy="3932121"/>
          </a:xfrm>
          <a:prstGeom prst="rect">
            <a:avLst/>
          </a:prstGeom>
        </p:spPr>
        <p:txBody>
          <a:bodyPr anchor="t">
            <a:normAutofit/>
          </a:bodyPr>
          <a:lstStyle>
            <a:lvl1pPr marL="571500" marR="0" indent="-5715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689B"/>
              </a:buClr>
              <a:buSzPct val="125000"/>
              <a:buFont typeface="Arial" panose="020B0604020202020204" pitchFamily="34" charset="0"/>
              <a:buChar char="•"/>
              <a:tabLst/>
              <a:defRPr sz="3200"/>
            </a:lvl1pPr>
          </a:lstStyle>
          <a:p>
            <a:pPr marL="571500" indent="-571500">
              <a:lnSpc>
                <a:spcPct val="150000"/>
              </a:lnSpc>
              <a:buClr>
                <a:srgbClr val="12689B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sz="3200" dirty="0"/>
              <a:t>Bullet Arial 32pt </a:t>
            </a:r>
          </a:p>
          <a:p>
            <a:pPr marL="571500" indent="-571500">
              <a:lnSpc>
                <a:spcPct val="150000"/>
              </a:lnSpc>
              <a:buClr>
                <a:srgbClr val="12689B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sz="3200" dirty="0"/>
              <a:t>Bullet Arial 32pt</a:t>
            </a:r>
          </a:p>
          <a:p>
            <a:pPr marL="571500" indent="-571500">
              <a:lnSpc>
                <a:spcPct val="150000"/>
              </a:lnSpc>
              <a:buClr>
                <a:srgbClr val="12689B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sz="3200" dirty="0"/>
              <a:t>Bullet Arial 32pt</a:t>
            </a:r>
          </a:p>
          <a:p>
            <a:pPr marL="571500" indent="-571500">
              <a:lnSpc>
                <a:spcPct val="150000"/>
              </a:lnSpc>
              <a:buClr>
                <a:srgbClr val="12689B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sz="3200" dirty="0"/>
              <a:t>Bullet Arial 32pt</a:t>
            </a:r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93CBD464-DC4C-E04F-990C-0BAD194E691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28738" y="622827"/>
            <a:ext cx="10025062" cy="1325699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4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Arial Bold 40pt Title</a:t>
            </a:r>
          </a:p>
        </p:txBody>
      </p:sp>
    </p:spTree>
    <p:extLst>
      <p:ext uri="{BB962C8B-B14F-4D97-AF65-F5344CB8AC3E}">
        <p14:creationId xmlns:p14="http://schemas.microsoft.com/office/powerpoint/2010/main" val="22687858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l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035CC1E2-8E4B-E64F-8BBC-F6E37405560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28738" y="622827"/>
            <a:ext cx="10025062" cy="1325699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4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Arial Bold 40pt Title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F85549B-826C-F64C-9C83-973A70D0308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328738" y="2126899"/>
            <a:ext cx="10025062" cy="3440010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800"/>
            </a:lvl1pPr>
            <a:lvl2pPr marL="685800" indent="-228600"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600"/>
            </a:lvl2pPr>
            <a:lvl3pPr marL="1143000" indent="-228600"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400"/>
            </a:lvl3pPr>
            <a:lvl4pPr marL="1524000" indent="-152400"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200"/>
            </a:lvl4pPr>
            <a:lvl5pPr marL="1879600" indent="-50800"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7751639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+ Smal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035CC1E2-8E4B-E64F-8BBC-F6E37405560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28738" y="1291091"/>
            <a:ext cx="10025062" cy="67468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4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Arial Bold 40pt Title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F85549B-826C-F64C-9C83-973A70D0308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328738" y="2126899"/>
            <a:ext cx="10025062" cy="344001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800"/>
            </a:lvl1pPr>
            <a:lvl2pPr marL="685800" indent="-228600"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600"/>
            </a:lvl2pPr>
            <a:lvl3pPr marL="1143000" indent="-228600"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400"/>
            </a:lvl3pPr>
            <a:lvl4pPr marL="1524000" indent="-152400"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200"/>
            </a:lvl4pPr>
            <a:lvl5pPr marL="1879600" indent="-50800"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2617FC1-7367-2B4E-A6E6-9A02E0DDEBA4}"/>
              </a:ext>
            </a:extLst>
          </p:cNvPr>
          <p:cNvCxnSpPr/>
          <p:nvPr/>
        </p:nvCxnSpPr>
        <p:spPr>
          <a:xfrm>
            <a:off x="0" y="919044"/>
            <a:ext cx="12192000" cy="0"/>
          </a:xfrm>
          <a:prstGeom prst="line">
            <a:avLst/>
          </a:prstGeom>
          <a:ln>
            <a:solidFill>
              <a:srgbClr val="6365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>
            <a:extLst>
              <a:ext uri="{FF2B5EF4-FFF2-40B4-BE49-F238E27FC236}">
                <a16:creationId xmlns:a16="http://schemas.microsoft.com/office/drawing/2014/main" id="{42289E09-E09F-7542-83E1-42D52AFBA3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29177" y="272162"/>
            <a:ext cx="10024622" cy="7023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Arial Bold 28pt Section Header</a:t>
            </a:r>
          </a:p>
        </p:txBody>
      </p:sp>
    </p:spTree>
    <p:extLst>
      <p:ext uri="{BB962C8B-B14F-4D97-AF65-F5344CB8AC3E}">
        <p14:creationId xmlns:p14="http://schemas.microsoft.com/office/powerpoint/2010/main" val="14027100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ic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14">
            <a:extLst>
              <a:ext uri="{FF2B5EF4-FFF2-40B4-BE49-F238E27FC236}">
                <a16:creationId xmlns:a16="http://schemas.microsoft.com/office/drawing/2014/main" id="{42A7C324-6C24-3E45-B7B1-6E640B9B5F11}"/>
              </a:ext>
            </a:extLst>
          </p:cNvPr>
          <p:cNvSpPr/>
          <p:nvPr/>
        </p:nvSpPr>
        <p:spPr>
          <a:xfrm>
            <a:off x="1348513" y="2264890"/>
            <a:ext cx="2289639" cy="1554479"/>
          </a:xfrm>
          <a:custGeom>
            <a:avLst/>
            <a:gdLst/>
            <a:ahLst/>
            <a:cxnLst/>
            <a:rect l="l" t="t" r="r" b="b"/>
            <a:pathLst>
              <a:path w="1495425" h="1243964">
                <a:moveTo>
                  <a:pt x="0" y="1243584"/>
                </a:moveTo>
                <a:lnTo>
                  <a:pt x="1495044" y="1243584"/>
                </a:lnTo>
                <a:lnTo>
                  <a:pt x="1495044" y="0"/>
                </a:lnTo>
                <a:lnTo>
                  <a:pt x="0" y="0"/>
                </a:lnTo>
                <a:lnTo>
                  <a:pt x="0" y="1243584"/>
                </a:lnTo>
                <a:close/>
              </a:path>
            </a:pathLst>
          </a:custGeom>
          <a:solidFill>
            <a:srgbClr val="00629B"/>
          </a:solidFill>
          <a:ln w="28956">
            <a:noFill/>
          </a:ln>
        </p:spPr>
        <p:txBody>
          <a:bodyPr wrap="square" lIns="0" tIns="457200" rIns="0" bIns="0" rtlCol="0" anchor="t" anchorCtr="1">
            <a:normAutofit/>
          </a:bodyPr>
          <a:lstStyle/>
          <a:p>
            <a:pPr algn="ctr"/>
            <a:endParaRPr lang="en-US" sz="1400" dirty="0">
              <a:solidFill>
                <a:schemeClr val="bg1"/>
              </a:solidFill>
              <a:cs typeface="Trebuchet MS Regular" charset="0"/>
            </a:endParaRPr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CE0CC45F-0180-CF44-8ABE-BD585398292D}"/>
              </a:ext>
            </a:extLst>
          </p:cNvPr>
          <p:cNvSpPr txBox="1"/>
          <p:nvPr/>
        </p:nvSpPr>
        <p:spPr>
          <a:xfrm>
            <a:off x="2148161" y="1931598"/>
            <a:ext cx="640080" cy="640080"/>
          </a:xfrm>
          <a:prstGeom prst="ellipse">
            <a:avLst/>
          </a:prstGeom>
          <a:solidFill>
            <a:srgbClr val="63666A"/>
          </a:solidFill>
          <a:ln w="28575">
            <a:solidFill>
              <a:schemeClr val="bg1"/>
            </a:solidFill>
          </a:ln>
        </p:spPr>
        <p:txBody>
          <a:bodyPr vert="horz" wrap="none" lIns="0" tIns="0" rIns="0" bIns="0" rtlCol="0" anchor="ctr" anchorCtr="0">
            <a:normAutofit/>
          </a:bodyPr>
          <a:lstStyle/>
          <a:p>
            <a:pPr marL="12700" indent="-6350" algn="ctr">
              <a:lnSpc>
                <a:spcPct val="100000"/>
              </a:lnSpc>
              <a:spcBef>
                <a:spcPts val="105"/>
              </a:spcBef>
            </a:pPr>
            <a:r>
              <a:rPr sz="2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cs typeface="Trebuchet MS Regular" charset="0"/>
              </a:rPr>
              <a:t>1</a:t>
            </a:r>
          </a:p>
        </p:txBody>
      </p:sp>
      <p:sp>
        <p:nvSpPr>
          <p:cNvPr id="9" name="object 14">
            <a:extLst>
              <a:ext uri="{FF2B5EF4-FFF2-40B4-BE49-F238E27FC236}">
                <a16:creationId xmlns:a16="http://schemas.microsoft.com/office/drawing/2014/main" id="{A6D8E8AC-0763-E449-9439-BA93A3F3D535}"/>
              </a:ext>
            </a:extLst>
          </p:cNvPr>
          <p:cNvSpPr/>
          <p:nvPr/>
        </p:nvSpPr>
        <p:spPr>
          <a:xfrm>
            <a:off x="3778445" y="2264890"/>
            <a:ext cx="2289639" cy="1554479"/>
          </a:xfrm>
          <a:custGeom>
            <a:avLst/>
            <a:gdLst/>
            <a:ahLst/>
            <a:cxnLst/>
            <a:rect l="l" t="t" r="r" b="b"/>
            <a:pathLst>
              <a:path w="1495425" h="1243964">
                <a:moveTo>
                  <a:pt x="0" y="1243584"/>
                </a:moveTo>
                <a:lnTo>
                  <a:pt x="1495044" y="1243584"/>
                </a:lnTo>
                <a:lnTo>
                  <a:pt x="1495044" y="0"/>
                </a:lnTo>
                <a:lnTo>
                  <a:pt x="0" y="0"/>
                </a:lnTo>
                <a:lnTo>
                  <a:pt x="0" y="1243584"/>
                </a:lnTo>
                <a:close/>
              </a:path>
            </a:pathLst>
          </a:custGeom>
          <a:solidFill>
            <a:srgbClr val="00629B"/>
          </a:solidFill>
          <a:ln w="28956">
            <a:noFill/>
          </a:ln>
        </p:spPr>
        <p:txBody>
          <a:bodyPr wrap="square" lIns="0" tIns="457200" rIns="0" bIns="0" rtlCol="0" anchor="t" anchorCtr="1">
            <a:normAutofit/>
          </a:bodyPr>
          <a:lstStyle/>
          <a:p>
            <a:pPr algn="ctr"/>
            <a:endParaRPr lang="en-US" sz="1400" dirty="0">
              <a:solidFill>
                <a:schemeClr val="bg1"/>
              </a:solidFill>
              <a:cs typeface="Trebuchet MS Regular" charset="0"/>
            </a:endParaRPr>
          </a:p>
        </p:txBody>
      </p:sp>
      <p:sp>
        <p:nvSpPr>
          <p:cNvPr id="10" name="object 2">
            <a:extLst>
              <a:ext uri="{FF2B5EF4-FFF2-40B4-BE49-F238E27FC236}">
                <a16:creationId xmlns:a16="http://schemas.microsoft.com/office/drawing/2014/main" id="{145B9A9B-C641-6648-90EB-169E6DC4666B}"/>
              </a:ext>
            </a:extLst>
          </p:cNvPr>
          <p:cNvSpPr txBox="1"/>
          <p:nvPr/>
        </p:nvSpPr>
        <p:spPr>
          <a:xfrm>
            <a:off x="4586560" y="1931598"/>
            <a:ext cx="640080" cy="640080"/>
          </a:xfrm>
          <a:prstGeom prst="ellipse">
            <a:avLst/>
          </a:prstGeom>
          <a:solidFill>
            <a:srgbClr val="63666A"/>
          </a:solidFill>
          <a:ln w="28575">
            <a:solidFill>
              <a:schemeClr val="bg1"/>
            </a:solidFill>
          </a:ln>
        </p:spPr>
        <p:txBody>
          <a:bodyPr vert="horz" wrap="none" lIns="0" tIns="0" rIns="0" bIns="0" rtlCol="0" anchor="ctr" anchorCtr="0">
            <a:normAutofit/>
          </a:bodyPr>
          <a:lstStyle/>
          <a:p>
            <a:pPr marL="12700" indent="-6350" algn="ctr">
              <a:lnSpc>
                <a:spcPct val="100000"/>
              </a:lnSpc>
              <a:spcBef>
                <a:spcPts val="105"/>
              </a:spcBef>
            </a:pPr>
            <a:r>
              <a:rPr lang="en-US" sz="2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cs typeface="Trebuchet MS Regular" charset="0"/>
              </a:rPr>
              <a:t>2</a:t>
            </a:r>
            <a:endParaRPr sz="2400" dirty="0">
              <a:ln>
                <a:solidFill>
                  <a:schemeClr val="bg1"/>
                </a:solidFill>
              </a:ln>
              <a:solidFill>
                <a:schemeClr val="bg1"/>
              </a:solidFill>
              <a:cs typeface="Trebuchet MS Regular" charset="0"/>
            </a:endParaRPr>
          </a:p>
        </p:txBody>
      </p:sp>
      <p:sp>
        <p:nvSpPr>
          <p:cNvPr id="11" name="object 14">
            <a:extLst>
              <a:ext uri="{FF2B5EF4-FFF2-40B4-BE49-F238E27FC236}">
                <a16:creationId xmlns:a16="http://schemas.microsoft.com/office/drawing/2014/main" id="{8D00E5B3-97DC-744B-BD43-DA9DD7615EB1}"/>
              </a:ext>
            </a:extLst>
          </p:cNvPr>
          <p:cNvSpPr/>
          <p:nvPr/>
        </p:nvSpPr>
        <p:spPr>
          <a:xfrm>
            <a:off x="6208377" y="2264890"/>
            <a:ext cx="2289639" cy="1554479"/>
          </a:xfrm>
          <a:custGeom>
            <a:avLst/>
            <a:gdLst/>
            <a:ahLst/>
            <a:cxnLst/>
            <a:rect l="l" t="t" r="r" b="b"/>
            <a:pathLst>
              <a:path w="1495425" h="1243964">
                <a:moveTo>
                  <a:pt x="0" y="1243584"/>
                </a:moveTo>
                <a:lnTo>
                  <a:pt x="1495044" y="1243584"/>
                </a:lnTo>
                <a:lnTo>
                  <a:pt x="1495044" y="0"/>
                </a:lnTo>
                <a:lnTo>
                  <a:pt x="0" y="0"/>
                </a:lnTo>
                <a:lnTo>
                  <a:pt x="0" y="1243584"/>
                </a:lnTo>
                <a:close/>
              </a:path>
            </a:pathLst>
          </a:custGeom>
          <a:solidFill>
            <a:srgbClr val="00629B"/>
          </a:solidFill>
          <a:ln w="28956">
            <a:noFill/>
          </a:ln>
        </p:spPr>
        <p:txBody>
          <a:bodyPr wrap="square" lIns="0" tIns="457200" rIns="0" bIns="0" rtlCol="0" anchor="t" anchorCtr="1">
            <a:normAutofit/>
          </a:bodyPr>
          <a:lstStyle/>
          <a:p>
            <a:pPr algn="ctr"/>
            <a:endParaRPr lang="en-US" sz="1400" dirty="0">
              <a:solidFill>
                <a:schemeClr val="bg1"/>
              </a:solidFill>
              <a:cs typeface="Trebuchet MS Regular" charset="0"/>
            </a:endParaRPr>
          </a:p>
        </p:txBody>
      </p:sp>
      <p:sp>
        <p:nvSpPr>
          <p:cNvPr id="12" name="object 2">
            <a:extLst>
              <a:ext uri="{FF2B5EF4-FFF2-40B4-BE49-F238E27FC236}">
                <a16:creationId xmlns:a16="http://schemas.microsoft.com/office/drawing/2014/main" id="{583E4ECE-2AD0-3D4B-89C7-A6843DAE8419}"/>
              </a:ext>
            </a:extLst>
          </p:cNvPr>
          <p:cNvSpPr txBox="1"/>
          <p:nvPr/>
        </p:nvSpPr>
        <p:spPr>
          <a:xfrm>
            <a:off x="7008025" y="1931598"/>
            <a:ext cx="640080" cy="640080"/>
          </a:xfrm>
          <a:prstGeom prst="ellipse">
            <a:avLst/>
          </a:prstGeom>
          <a:solidFill>
            <a:srgbClr val="63666A"/>
          </a:solidFill>
          <a:ln w="28575">
            <a:solidFill>
              <a:schemeClr val="bg1"/>
            </a:solidFill>
          </a:ln>
        </p:spPr>
        <p:txBody>
          <a:bodyPr vert="horz" wrap="none" lIns="0" tIns="0" rIns="0" bIns="0" rtlCol="0" anchor="ctr" anchorCtr="0">
            <a:normAutofit/>
          </a:bodyPr>
          <a:lstStyle/>
          <a:p>
            <a:pPr marL="12700" indent="-6350" algn="ctr">
              <a:lnSpc>
                <a:spcPct val="100000"/>
              </a:lnSpc>
              <a:spcBef>
                <a:spcPts val="105"/>
              </a:spcBef>
            </a:pPr>
            <a:r>
              <a:rPr lang="en-US" sz="2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cs typeface="Trebuchet MS Regular" charset="0"/>
              </a:rPr>
              <a:t>3</a:t>
            </a:r>
            <a:endParaRPr sz="2400" dirty="0">
              <a:ln>
                <a:solidFill>
                  <a:schemeClr val="bg1"/>
                </a:solidFill>
              </a:ln>
              <a:solidFill>
                <a:schemeClr val="bg1"/>
              </a:solidFill>
              <a:cs typeface="Trebuchet MS Regular" charset="0"/>
            </a:endParaRPr>
          </a:p>
        </p:txBody>
      </p:sp>
      <p:sp>
        <p:nvSpPr>
          <p:cNvPr id="13" name="object 14">
            <a:extLst>
              <a:ext uri="{FF2B5EF4-FFF2-40B4-BE49-F238E27FC236}">
                <a16:creationId xmlns:a16="http://schemas.microsoft.com/office/drawing/2014/main" id="{497F281A-8057-314B-AB96-DFA96A56175C}"/>
              </a:ext>
            </a:extLst>
          </p:cNvPr>
          <p:cNvSpPr/>
          <p:nvPr/>
        </p:nvSpPr>
        <p:spPr>
          <a:xfrm>
            <a:off x="8625059" y="2264890"/>
            <a:ext cx="2289639" cy="1554479"/>
          </a:xfrm>
          <a:custGeom>
            <a:avLst/>
            <a:gdLst/>
            <a:ahLst/>
            <a:cxnLst/>
            <a:rect l="l" t="t" r="r" b="b"/>
            <a:pathLst>
              <a:path w="1495425" h="1243964">
                <a:moveTo>
                  <a:pt x="0" y="1243584"/>
                </a:moveTo>
                <a:lnTo>
                  <a:pt x="1495044" y="1243584"/>
                </a:lnTo>
                <a:lnTo>
                  <a:pt x="1495044" y="0"/>
                </a:lnTo>
                <a:lnTo>
                  <a:pt x="0" y="0"/>
                </a:lnTo>
                <a:lnTo>
                  <a:pt x="0" y="1243584"/>
                </a:lnTo>
                <a:close/>
              </a:path>
            </a:pathLst>
          </a:custGeom>
          <a:solidFill>
            <a:srgbClr val="00629B"/>
          </a:solidFill>
          <a:ln w="28956">
            <a:noFill/>
          </a:ln>
        </p:spPr>
        <p:txBody>
          <a:bodyPr wrap="square" lIns="0" tIns="457200" rIns="0" bIns="0" rtlCol="0" anchor="t" anchorCtr="1">
            <a:normAutofit/>
          </a:bodyPr>
          <a:lstStyle/>
          <a:p>
            <a:pPr algn="ctr"/>
            <a:endParaRPr lang="en-US" sz="1400" dirty="0">
              <a:solidFill>
                <a:schemeClr val="bg1"/>
              </a:solidFill>
              <a:cs typeface="Trebuchet MS Regular" charset="0"/>
            </a:endParaRPr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id="{A78A30B5-61FD-5A4E-B062-4D7FA42E8DB6}"/>
              </a:ext>
            </a:extLst>
          </p:cNvPr>
          <p:cNvSpPr txBox="1"/>
          <p:nvPr/>
        </p:nvSpPr>
        <p:spPr>
          <a:xfrm>
            <a:off x="9424707" y="1931598"/>
            <a:ext cx="640080" cy="640080"/>
          </a:xfrm>
          <a:prstGeom prst="ellipse">
            <a:avLst/>
          </a:prstGeom>
          <a:solidFill>
            <a:srgbClr val="63666A"/>
          </a:solidFill>
          <a:ln w="28575">
            <a:solidFill>
              <a:schemeClr val="bg1"/>
            </a:solidFill>
          </a:ln>
        </p:spPr>
        <p:txBody>
          <a:bodyPr vert="horz" wrap="none" lIns="0" tIns="0" rIns="0" bIns="0" rtlCol="0" anchor="ctr" anchorCtr="0">
            <a:normAutofit/>
          </a:bodyPr>
          <a:lstStyle/>
          <a:p>
            <a:pPr marL="12700" indent="-6350" algn="ctr">
              <a:lnSpc>
                <a:spcPct val="100000"/>
              </a:lnSpc>
              <a:spcBef>
                <a:spcPts val="105"/>
              </a:spcBef>
            </a:pPr>
            <a:r>
              <a:rPr lang="en-US" sz="2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cs typeface="Trebuchet MS Regular" charset="0"/>
              </a:rPr>
              <a:t>4</a:t>
            </a:r>
            <a:endParaRPr sz="2400" dirty="0">
              <a:ln>
                <a:solidFill>
                  <a:schemeClr val="bg1"/>
                </a:solidFill>
              </a:ln>
              <a:solidFill>
                <a:schemeClr val="bg1"/>
              </a:solidFill>
              <a:cs typeface="Trebuchet MS Regular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817A09-C816-664C-9988-92BEB93562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475716" y="2711274"/>
            <a:ext cx="2050566" cy="953398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4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3EFA8B9A-B6DF-0447-B6FC-385767230D1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900863" y="2711274"/>
            <a:ext cx="2050566" cy="953398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4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D6C782E7-1725-0046-81F8-F6EE27A2C8D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26011" y="2711274"/>
            <a:ext cx="2050566" cy="953398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4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168C8104-8E8B-B647-9BAF-F782EDC9972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737907" y="2711274"/>
            <a:ext cx="2050566" cy="953398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4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C6A3FC50-1167-9641-9AD8-CE149070431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48509" y="4002604"/>
            <a:ext cx="2289175" cy="1788596"/>
          </a:xfrm>
          <a:prstGeom prst="rect">
            <a:avLst/>
          </a:prstGeom>
        </p:spPr>
        <p:txBody>
          <a:bodyPr>
            <a:normAutofit/>
          </a:bodyPr>
          <a:lstStyle>
            <a:lvl1pPr marL="182880" marR="0" indent="-91440" algn="l" defTabSz="914400" rtl="0" eaLnBrk="1" fontAlgn="auto" latinLnBrk="0" hangingPunct="1">
              <a:lnSpc>
                <a:spcPts val="1880"/>
              </a:lnSpc>
              <a:spcBef>
                <a:spcPts val="400"/>
              </a:spcBef>
              <a:spcAft>
                <a:spcPts val="0"/>
              </a:spcAft>
              <a:buClr>
                <a:srgbClr val="12689B"/>
              </a:buClr>
              <a:buSzTx/>
              <a:buFont typeface="Arial"/>
              <a:buChar char="•"/>
              <a:tabLst>
                <a:tab pos="298450" algn="l"/>
              </a:tabLst>
              <a:defRPr sz="1400"/>
            </a:lvl1pPr>
          </a:lstStyle>
          <a:p>
            <a:pPr marL="182880" marR="0" lvl="0" indent="-91440" algn="l" defTabSz="914400" rtl="0" eaLnBrk="1" fontAlgn="auto" latinLnBrk="0" hangingPunct="1">
              <a:lnSpc>
                <a:spcPts val="1880"/>
              </a:lnSpc>
              <a:spcBef>
                <a:spcPts val="400"/>
              </a:spcBef>
              <a:spcAft>
                <a:spcPts val="0"/>
              </a:spcAft>
              <a:buClr>
                <a:srgbClr val="12689B"/>
              </a:buClr>
              <a:buSzTx/>
              <a:buFont typeface="Arial"/>
              <a:buChar char="•"/>
              <a:tabLst>
                <a:tab pos="298450" algn="l"/>
              </a:tabLst>
              <a:defRPr/>
            </a:pPr>
            <a:r>
              <a:rPr kumimoji="0" lang="en-US" sz="1400" b="0" i="0" u="none" strike="noStrike" kern="1200" cap="none" spc="-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Trebuchet MS Regular" charset="0"/>
              </a:rPr>
              <a:t>Arial 14pt Text</a:t>
            </a:r>
          </a:p>
          <a:p>
            <a:pPr marL="182880" marR="0" lvl="0" indent="-91440" algn="l" defTabSz="914400" rtl="0" eaLnBrk="1" fontAlgn="auto" latinLnBrk="0" hangingPunct="1">
              <a:lnSpc>
                <a:spcPts val="1880"/>
              </a:lnSpc>
              <a:spcBef>
                <a:spcPts val="400"/>
              </a:spcBef>
              <a:spcAft>
                <a:spcPts val="0"/>
              </a:spcAft>
              <a:buClr>
                <a:srgbClr val="12689B"/>
              </a:buClr>
              <a:buSzTx/>
              <a:buFont typeface="Arial"/>
              <a:buChar char="•"/>
              <a:tabLst>
                <a:tab pos="298450" algn="l"/>
              </a:tabLst>
              <a:defRPr/>
            </a:pPr>
            <a:r>
              <a:rPr kumimoji="0" lang="en-US" sz="1400" b="0" i="0" u="none" strike="noStrike" kern="1200" cap="none" spc="-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Trebuchet MS Regular" charset="0"/>
              </a:rPr>
              <a:t>Arial 14pt Text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6AD6D959-1D85-244F-9DB6-2FFA9D93221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28738" y="741566"/>
            <a:ext cx="10025062" cy="67468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4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Arial Bold 40pt Title</a:t>
            </a:r>
          </a:p>
        </p:txBody>
      </p:sp>
      <p:sp>
        <p:nvSpPr>
          <p:cNvPr id="20" name="Text Placeholder 20">
            <a:extLst>
              <a:ext uri="{FF2B5EF4-FFF2-40B4-BE49-F238E27FC236}">
                <a16:creationId xmlns:a16="http://schemas.microsoft.com/office/drawing/2014/main" id="{424D7B8D-E628-5342-A729-CD6B7FABB73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786909" y="4002604"/>
            <a:ext cx="2281176" cy="1788596"/>
          </a:xfrm>
          <a:prstGeom prst="rect">
            <a:avLst/>
          </a:prstGeom>
        </p:spPr>
        <p:txBody>
          <a:bodyPr>
            <a:normAutofit/>
          </a:bodyPr>
          <a:lstStyle>
            <a:lvl1pPr marL="182880" marR="0" indent="-91440" algn="l" defTabSz="914400" rtl="0" eaLnBrk="1" fontAlgn="auto" latinLnBrk="0" hangingPunct="1">
              <a:lnSpc>
                <a:spcPts val="1880"/>
              </a:lnSpc>
              <a:spcBef>
                <a:spcPts val="400"/>
              </a:spcBef>
              <a:spcAft>
                <a:spcPts val="0"/>
              </a:spcAft>
              <a:buClr>
                <a:srgbClr val="12689B"/>
              </a:buClr>
              <a:buSzTx/>
              <a:buFont typeface="Arial"/>
              <a:buChar char="•"/>
              <a:tabLst>
                <a:tab pos="298450" algn="l"/>
              </a:tabLst>
              <a:defRPr sz="1400"/>
            </a:lvl1pPr>
          </a:lstStyle>
          <a:p>
            <a:pPr marL="182880" marR="0" lvl="0" indent="-91440" algn="l" defTabSz="914400" rtl="0" eaLnBrk="1" fontAlgn="auto" latinLnBrk="0" hangingPunct="1">
              <a:lnSpc>
                <a:spcPts val="1880"/>
              </a:lnSpc>
              <a:spcBef>
                <a:spcPts val="400"/>
              </a:spcBef>
              <a:spcAft>
                <a:spcPts val="0"/>
              </a:spcAft>
              <a:buClr>
                <a:srgbClr val="12689B"/>
              </a:buClr>
              <a:buSzTx/>
              <a:buFont typeface="Arial"/>
              <a:buChar char="•"/>
              <a:tabLst>
                <a:tab pos="298450" algn="l"/>
              </a:tabLst>
              <a:defRPr/>
            </a:pPr>
            <a:r>
              <a:rPr kumimoji="0" lang="en-US" sz="1400" b="0" i="0" u="none" strike="noStrike" kern="1200" cap="none" spc="-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Trebuchet MS Regular" charset="0"/>
              </a:rPr>
              <a:t>Arial 14pt Text</a:t>
            </a:r>
          </a:p>
          <a:p>
            <a:pPr marL="182880" marR="0" lvl="0" indent="-91440" algn="l" defTabSz="914400" rtl="0" eaLnBrk="1" fontAlgn="auto" latinLnBrk="0" hangingPunct="1">
              <a:lnSpc>
                <a:spcPts val="1880"/>
              </a:lnSpc>
              <a:spcBef>
                <a:spcPts val="400"/>
              </a:spcBef>
              <a:spcAft>
                <a:spcPts val="0"/>
              </a:spcAft>
              <a:buClr>
                <a:srgbClr val="12689B"/>
              </a:buClr>
              <a:buSzTx/>
              <a:buFont typeface="Arial"/>
              <a:buChar char="•"/>
              <a:tabLst>
                <a:tab pos="298450" algn="l"/>
              </a:tabLst>
              <a:defRPr/>
            </a:pPr>
            <a:r>
              <a:rPr kumimoji="0" lang="en-US" sz="1400" b="0" i="0" u="none" strike="noStrike" kern="1200" cap="none" spc="-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Trebuchet MS Regular" charset="0"/>
              </a:rPr>
              <a:t>Arial 14pt Text</a:t>
            </a:r>
          </a:p>
        </p:txBody>
      </p:sp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C2B6629D-1CDD-8F4F-8C54-DF8F822EE91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98805" y="4002604"/>
            <a:ext cx="2289175" cy="1788596"/>
          </a:xfrm>
          <a:prstGeom prst="rect">
            <a:avLst/>
          </a:prstGeom>
        </p:spPr>
        <p:txBody>
          <a:bodyPr>
            <a:normAutofit/>
          </a:bodyPr>
          <a:lstStyle>
            <a:lvl1pPr marL="182880" marR="0" indent="-91440" algn="l" defTabSz="914400" rtl="0" eaLnBrk="1" fontAlgn="auto" latinLnBrk="0" hangingPunct="1">
              <a:lnSpc>
                <a:spcPts val="1880"/>
              </a:lnSpc>
              <a:spcBef>
                <a:spcPts val="400"/>
              </a:spcBef>
              <a:spcAft>
                <a:spcPts val="0"/>
              </a:spcAft>
              <a:buClr>
                <a:srgbClr val="12689B"/>
              </a:buClr>
              <a:buSzTx/>
              <a:buFont typeface="Arial"/>
              <a:buChar char="•"/>
              <a:tabLst>
                <a:tab pos="298450" algn="l"/>
              </a:tabLst>
              <a:defRPr sz="1400"/>
            </a:lvl1pPr>
          </a:lstStyle>
          <a:p>
            <a:pPr marL="182880" marR="0" lvl="0" indent="-91440" algn="l" defTabSz="914400" rtl="0" eaLnBrk="1" fontAlgn="auto" latinLnBrk="0" hangingPunct="1">
              <a:lnSpc>
                <a:spcPts val="1880"/>
              </a:lnSpc>
              <a:spcBef>
                <a:spcPts val="400"/>
              </a:spcBef>
              <a:spcAft>
                <a:spcPts val="0"/>
              </a:spcAft>
              <a:buClr>
                <a:srgbClr val="12689B"/>
              </a:buClr>
              <a:buSzTx/>
              <a:buFont typeface="Arial"/>
              <a:buChar char="•"/>
              <a:tabLst>
                <a:tab pos="298450" algn="l"/>
              </a:tabLst>
              <a:defRPr/>
            </a:pPr>
            <a:r>
              <a:rPr kumimoji="0" lang="en-US" sz="1400" b="0" i="0" u="none" strike="noStrike" kern="1200" cap="none" spc="-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Trebuchet MS Regular" charset="0"/>
              </a:rPr>
              <a:t>Arial 14pt Text</a:t>
            </a:r>
          </a:p>
          <a:p>
            <a:pPr marL="182880" marR="0" lvl="0" indent="-91440" algn="l" defTabSz="914400" rtl="0" eaLnBrk="1" fontAlgn="auto" latinLnBrk="0" hangingPunct="1">
              <a:lnSpc>
                <a:spcPts val="1880"/>
              </a:lnSpc>
              <a:spcBef>
                <a:spcPts val="400"/>
              </a:spcBef>
              <a:spcAft>
                <a:spcPts val="0"/>
              </a:spcAft>
              <a:buClr>
                <a:srgbClr val="12689B"/>
              </a:buClr>
              <a:buSzTx/>
              <a:buFont typeface="Arial"/>
              <a:buChar char="•"/>
              <a:tabLst>
                <a:tab pos="298450" algn="l"/>
              </a:tabLst>
              <a:defRPr/>
            </a:pPr>
            <a:r>
              <a:rPr kumimoji="0" lang="en-US" sz="1400" b="0" i="0" u="none" strike="noStrike" kern="1200" cap="none" spc="-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Trebuchet MS Regular" charset="0"/>
              </a:rPr>
              <a:t>Arial 14pt Text</a:t>
            </a:r>
          </a:p>
        </p:txBody>
      </p:sp>
      <p:sp>
        <p:nvSpPr>
          <p:cNvPr id="23" name="Text Placeholder 20">
            <a:extLst>
              <a:ext uri="{FF2B5EF4-FFF2-40B4-BE49-F238E27FC236}">
                <a16:creationId xmlns:a16="http://schemas.microsoft.com/office/drawing/2014/main" id="{19E394D7-7A56-554D-A4F0-3B276A90C93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623953" y="4002604"/>
            <a:ext cx="2281176" cy="1788596"/>
          </a:xfrm>
          <a:prstGeom prst="rect">
            <a:avLst/>
          </a:prstGeom>
        </p:spPr>
        <p:txBody>
          <a:bodyPr>
            <a:normAutofit/>
          </a:bodyPr>
          <a:lstStyle>
            <a:lvl1pPr marL="182880" marR="0" indent="-91440" algn="l" defTabSz="914400" rtl="0" eaLnBrk="1" fontAlgn="auto" latinLnBrk="0" hangingPunct="1">
              <a:lnSpc>
                <a:spcPts val="1880"/>
              </a:lnSpc>
              <a:spcBef>
                <a:spcPts val="400"/>
              </a:spcBef>
              <a:spcAft>
                <a:spcPts val="0"/>
              </a:spcAft>
              <a:buClr>
                <a:srgbClr val="12689B"/>
              </a:buClr>
              <a:buSzTx/>
              <a:buFont typeface="Arial"/>
              <a:buChar char="•"/>
              <a:tabLst>
                <a:tab pos="298450" algn="l"/>
              </a:tabLst>
              <a:defRPr sz="1400"/>
            </a:lvl1pPr>
          </a:lstStyle>
          <a:p>
            <a:pPr marL="182880" marR="0" lvl="0" indent="-91440" algn="l" defTabSz="914400" rtl="0" eaLnBrk="1" fontAlgn="auto" latinLnBrk="0" hangingPunct="1">
              <a:lnSpc>
                <a:spcPts val="1880"/>
              </a:lnSpc>
              <a:spcBef>
                <a:spcPts val="400"/>
              </a:spcBef>
              <a:spcAft>
                <a:spcPts val="0"/>
              </a:spcAft>
              <a:buClr>
                <a:srgbClr val="12689B"/>
              </a:buClr>
              <a:buSzTx/>
              <a:buFont typeface="Arial"/>
              <a:buChar char="•"/>
              <a:tabLst>
                <a:tab pos="298450" algn="l"/>
              </a:tabLst>
              <a:defRPr/>
            </a:pPr>
            <a:r>
              <a:rPr kumimoji="0" lang="en-US" sz="1400" b="0" i="0" u="none" strike="noStrike" kern="1200" cap="none" spc="-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Trebuchet MS Regular" charset="0"/>
              </a:rPr>
              <a:t>Arial 14pt Text</a:t>
            </a:r>
          </a:p>
          <a:p>
            <a:pPr marL="182880" marR="0" lvl="0" indent="-91440" algn="l" defTabSz="914400" rtl="0" eaLnBrk="1" fontAlgn="auto" latinLnBrk="0" hangingPunct="1">
              <a:lnSpc>
                <a:spcPts val="1880"/>
              </a:lnSpc>
              <a:spcBef>
                <a:spcPts val="400"/>
              </a:spcBef>
              <a:spcAft>
                <a:spcPts val="0"/>
              </a:spcAft>
              <a:buClr>
                <a:srgbClr val="12689B"/>
              </a:buClr>
              <a:buSzTx/>
              <a:buFont typeface="Arial"/>
              <a:buChar char="•"/>
              <a:tabLst>
                <a:tab pos="298450" algn="l"/>
              </a:tabLst>
              <a:defRPr/>
            </a:pPr>
            <a:r>
              <a:rPr kumimoji="0" lang="en-US" sz="1400" b="0" i="0" u="none" strike="noStrike" kern="1200" cap="none" spc="-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Trebuchet MS Regular" charset="0"/>
              </a:rPr>
              <a:t>Arial 14pt Text</a:t>
            </a:r>
          </a:p>
        </p:txBody>
      </p:sp>
    </p:spTree>
    <p:extLst>
      <p:ext uri="{BB962C8B-B14F-4D97-AF65-F5344CB8AC3E}">
        <p14:creationId xmlns:p14="http://schemas.microsoft.com/office/powerpoint/2010/main" val="34107630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6823339-0E38-BC4F-A916-02C0A3A194F0}"/>
              </a:ext>
            </a:extLst>
          </p:cNvPr>
          <p:cNvSpPr/>
          <p:nvPr/>
        </p:nvSpPr>
        <p:spPr>
          <a:xfrm>
            <a:off x="0" y="6145619"/>
            <a:ext cx="12192000" cy="71238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7BDE36-0D7F-4040-AA82-59F36AB7A1FB}"/>
              </a:ext>
            </a:extLst>
          </p:cNvPr>
          <p:cNvSpPr txBox="1"/>
          <p:nvPr/>
        </p:nvSpPr>
        <p:spPr>
          <a:xfrm>
            <a:off x="9199984" y="6356350"/>
            <a:ext cx="25138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858E04BE-65A9-A145-A0EB-EB6CD2880A85}" type="slidenum">
              <a:rPr lang="en-US" sz="1200" smtClean="0">
                <a:solidFill>
                  <a:schemeClr val="bg1"/>
                </a:solidFill>
              </a:rPr>
              <a:t>‹#›</a:t>
            </a:fld>
            <a:endParaRPr lang="en-US" sz="1200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252B63-5347-014A-9B8A-64802ACF72DE}"/>
              </a:ext>
            </a:extLst>
          </p:cNvPr>
          <p:cNvPicPr>
            <a:picLocks noChangeAspect="1"/>
          </p:cNvPicPr>
          <p:nvPr/>
        </p:nvPicPr>
        <p:blipFill>
          <a:blip r:embed="rId24"/>
          <a:srcRect/>
          <a:stretch/>
        </p:blipFill>
        <p:spPr>
          <a:xfrm>
            <a:off x="333945" y="6258340"/>
            <a:ext cx="2495213" cy="483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2962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tif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jpeg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0.xml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0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ABF14-B12A-E044-B093-1F1E37BC35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42110" y="500332"/>
            <a:ext cx="10307782" cy="2231579"/>
          </a:xfrm>
        </p:spPr>
        <p:txBody>
          <a:bodyPr anchor="ctr">
            <a:normAutofit/>
          </a:bodyPr>
          <a:lstStyle/>
          <a:p>
            <a:r>
              <a:rPr lang="en-US" b="1" i="1" dirty="0"/>
              <a:t>MIPD</a:t>
            </a:r>
            <a:br>
              <a:rPr lang="en-US" dirty="0"/>
            </a:br>
            <a:r>
              <a:rPr lang="en-US" sz="4800" dirty="0"/>
              <a:t>Model informed precision dosing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8E3969-D75D-5848-89B5-0B9DFD47B3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9818" y="2731911"/>
            <a:ext cx="10307781" cy="2472267"/>
          </a:xfrm>
        </p:spPr>
        <p:txBody>
          <a:bodyPr>
            <a:normAutofit fontScale="92500" lnSpcReduction="10000"/>
          </a:bodyPr>
          <a:lstStyle/>
          <a:p>
            <a:r>
              <a:rPr lang="en-US" sz="2000" dirty="0"/>
              <a:t>12/13/2024</a:t>
            </a:r>
          </a:p>
          <a:p>
            <a:r>
              <a:rPr lang="en-US" sz="2600" dirty="0"/>
              <a:t>Takuto Takahashi, MD, PhD</a:t>
            </a:r>
          </a:p>
          <a:p>
            <a:endParaRPr lang="en-US" sz="1800" dirty="0"/>
          </a:p>
          <a:p>
            <a:r>
              <a:rPr lang="en-US" sz="1800" dirty="0"/>
              <a:t>Assistant Professor, Pediatrics, Harvard Medical School</a:t>
            </a:r>
          </a:p>
          <a:p>
            <a:r>
              <a:rPr lang="en-US" sz="1800" dirty="0"/>
              <a:t>Attending physician, Pediatric Stem Cell Transplant, Dana-Farber Cancer Institute/Boston Children’s Hospital</a:t>
            </a:r>
          </a:p>
          <a:p>
            <a:r>
              <a:rPr lang="en-US" sz="1800" dirty="0"/>
              <a:t>Adjunct Professor, Experimental and Clinical Pharmacology, UMN</a:t>
            </a:r>
          </a:p>
        </p:txBody>
      </p:sp>
    </p:spTree>
    <p:extLst>
      <p:ext uri="{BB962C8B-B14F-4D97-AF65-F5344CB8AC3E}">
        <p14:creationId xmlns:p14="http://schemas.microsoft.com/office/powerpoint/2010/main" val="24099890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63E34-F654-854A-A916-1F1338D9BB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MIPD needed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9DE9822-ACCA-2741-B79F-BFDBFAF0A9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8891" y="2321188"/>
            <a:ext cx="3840480" cy="301432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E258FE5-5933-7B44-BAFD-240312423C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629" y="2321189"/>
            <a:ext cx="3840480" cy="301432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C388197-BFAD-7243-8A61-3399E244A6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5760" y="2321188"/>
            <a:ext cx="3840480" cy="301432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71351E8-BFF3-CED8-0390-7EBB4F8E8E37}"/>
              </a:ext>
            </a:extLst>
          </p:cNvPr>
          <p:cNvSpPr txBox="1"/>
          <p:nvPr/>
        </p:nvSpPr>
        <p:spPr>
          <a:xfrm>
            <a:off x="304329" y="1339995"/>
            <a:ext cx="38387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u="sng" dirty="0"/>
              <a:t>Abatacept 10 mg/kg </a:t>
            </a:r>
          </a:p>
          <a:p>
            <a:pPr algn="ctr"/>
            <a:r>
              <a:rPr lang="en-US" dirty="0"/>
              <a:t>(n = 186, PEDI/Adults, Phase 2)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82609F-E318-5DE4-1DCB-04C96521F4EC}"/>
              </a:ext>
            </a:extLst>
          </p:cNvPr>
          <p:cNvSpPr txBox="1"/>
          <p:nvPr/>
        </p:nvSpPr>
        <p:spPr>
          <a:xfrm>
            <a:off x="4816532" y="1364519"/>
            <a:ext cx="304522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u="sng" dirty="0"/>
              <a:t>ATG 1.25 mg/kg, days -2, -1</a:t>
            </a:r>
          </a:p>
          <a:p>
            <a:pPr algn="ctr"/>
            <a:r>
              <a:rPr lang="en-US" dirty="0"/>
              <a:t>(n = 86, Adults, clinical)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F2A1D79-D963-45EA-92CB-4525E6E56A11}"/>
              </a:ext>
            </a:extLst>
          </p:cNvPr>
          <p:cNvSpPr/>
          <p:nvPr/>
        </p:nvSpPr>
        <p:spPr>
          <a:xfrm>
            <a:off x="974949" y="2526632"/>
            <a:ext cx="2923283" cy="246100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dirty="0"/>
              <a:t>?</a:t>
            </a:r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40C5C1B-03A6-04EA-C5C1-333B61E709D0}"/>
              </a:ext>
            </a:extLst>
          </p:cNvPr>
          <p:cNvSpPr/>
          <p:nvPr/>
        </p:nvSpPr>
        <p:spPr>
          <a:xfrm>
            <a:off x="4803745" y="2526632"/>
            <a:ext cx="2968655" cy="246100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dirty="0"/>
              <a:t>?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6134677-70EB-1E67-4872-CCFAA872FEEF}"/>
              </a:ext>
            </a:extLst>
          </p:cNvPr>
          <p:cNvSpPr/>
          <p:nvPr/>
        </p:nvSpPr>
        <p:spPr>
          <a:xfrm>
            <a:off x="8722896" y="2526632"/>
            <a:ext cx="2974100" cy="246100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dirty="0"/>
              <a:t>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C26CAA3-B0FE-6749-8D76-1576319071AE}"/>
              </a:ext>
            </a:extLst>
          </p:cNvPr>
          <p:cNvSpPr txBox="1"/>
          <p:nvPr/>
        </p:nvSpPr>
        <p:spPr>
          <a:xfrm>
            <a:off x="8679477" y="1226019"/>
            <a:ext cx="320989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u="sng" dirty="0"/>
              <a:t>Cyclophosphamide 50 mg/kg</a:t>
            </a:r>
          </a:p>
          <a:p>
            <a:pPr algn="ctr"/>
            <a:r>
              <a:rPr lang="en-US" dirty="0"/>
              <a:t>adjusted for obesity</a:t>
            </a:r>
          </a:p>
          <a:p>
            <a:pPr algn="ctr"/>
            <a:r>
              <a:rPr lang="en-US" dirty="0"/>
              <a:t>(n = 85, Adults, clinical)</a:t>
            </a:r>
          </a:p>
        </p:txBody>
      </p:sp>
    </p:spTree>
    <p:extLst>
      <p:ext uri="{BB962C8B-B14F-4D97-AF65-F5344CB8AC3E}">
        <p14:creationId xmlns:p14="http://schemas.microsoft.com/office/powerpoint/2010/main" val="41986828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63E34-F654-854A-A916-1F1338D9BB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Exposure variability is large!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9DE9822-ACCA-2741-B79F-BFDBFAF0A9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8891" y="2321188"/>
            <a:ext cx="3840480" cy="301432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E258FE5-5933-7B44-BAFD-240312423C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629" y="2321189"/>
            <a:ext cx="3840480" cy="301432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C388197-BFAD-7243-8A61-3399E244A6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5760" y="2321188"/>
            <a:ext cx="3840480" cy="301432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BD82EB6-838D-914D-8EF9-E76E0275E292}"/>
              </a:ext>
            </a:extLst>
          </p:cNvPr>
          <p:cNvSpPr txBox="1"/>
          <p:nvPr/>
        </p:nvSpPr>
        <p:spPr>
          <a:xfrm>
            <a:off x="1190053" y="5586533"/>
            <a:ext cx="24499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~4-fold</a:t>
            </a:r>
            <a:r>
              <a:rPr lang="en-US" sz="2400" b="1" dirty="0"/>
              <a:t> difference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1EE4113-622E-044A-A902-175CD6B03B98}"/>
              </a:ext>
            </a:extLst>
          </p:cNvPr>
          <p:cNvSpPr txBox="1"/>
          <p:nvPr/>
        </p:nvSpPr>
        <p:spPr>
          <a:xfrm>
            <a:off x="5036314" y="5586533"/>
            <a:ext cx="26054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~10-fold</a:t>
            </a:r>
            <a:r>
              <a:rPr lang="en-US" sz="2400" b="1" dirty="0"/>
              <a:t> difference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3D3562A-E28C-3D40-ACCC-8AE2E3296204}"/>
              </a:ext>
            </a:extLst>
          </p:cNvPr>
          <p:cNvSpPr txBox="1"/>
          <p:nvPr/>
        </p:nvSpPr>
        <p:spPr>
          <a:xfrm>
            <a:off x="9038067" y="5586533"/>
            <a:ext cx="24499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~3-fold</a:t>
            </a:r>
            <a:r>
              <a:rPr lang="en-US" sz="2400" b="1" dirty="0"/>
              <a:t> difference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1351E8-BFF3-CED8-0390-7EBB4F8E8E37}"/>
              </a:ext>
            </a:extLst>
          </p:cNvPr>
          <p:cNvSpPr txBox="1"/>
          <p:nvPr/>
        </p:nvSpPr>
        <p:spPr>
          <a:xfrm>
            <a:off x="304329" y="1339995"/>
            <a:ext cx="38387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u="sng" dirty="0"/>
              <a:t>Abatacept 10 mg/kg </a:t>
            </a:r>
          </a:p>
          <a:p>
            <a:pPr algn="ctr"/>
            <a:r>
              <a:rPr lang="en-US" dirty="0"/>
              <a:t>(n = 186, PEDI/Adults, Phase 2)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82609F-E318-5DE4-1DCB-04C96521F4EC}"/>
              </a:ext>
            </a:extLst>
          </p:cNvPr>
          <p:cNvSpPr txBox="1"/>
          <p:nvPr/>
        </p:nvSpPr>
        <p:spPr>
          <a:xfrm>
            <a:off x="4816532" y="1364519"/>
            <a:ext cx="304522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u="sng" dirty="0"/>
              <a:t>ATG 1.25 mg/kg, days -2, -1</a:t>
            </a:r>
          </a:p>
          <a:p>
            <a:pPr algn="ctr"/>
            <a:r>
              <a:rPr lang="en-US" dirty="0"/>
              <a:t>(n = 86, Adults, clinical)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B087DC6-8217-4B4D-B64B-EE400EF162EE}"/>
              </a:ext>
            </a:extLst>
          </p:cNvPr>
          <p:cNvSpPr txBox="1"/>
          <p:nvPr/>
        </p:nvSpPr>
        <p:spPr>
          <a:xfrm>
            <a:off x="8679477" y="1226019"/>
            <a:ext cx="320989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u="sng" dirty="0"/>
              <a:t>Cyclophosphamide 50 mg/kg</a:t>
            </a:r>
          </a:p>
          <a:p>
            <a:pPr algn="ctr"/>
            <a:r>
              <a:rPr lang="en-US" dirty="0"/>
              <a:t>adjusted for obesity</a:t>
            </a:r>
          </a:p>
          <a:p>
            <a:pPr algn="ctr"/>
            <a:r>
              <a:rPr lang="en-US" dirty="0"/>
              <a:t>(n = 85, Adults, clinical)</a:t>
            </a:r>
          </a:p>
        </p:txBody>
      </p:sp>
    </p:spTree>
    <p:extLst>
      <p:ext uri="{BB962C8B-B14F-4D97-AF65-F5344CB8AC3E}">
        <p14:creationId xmlns:p14="http://schemas.microsoft.com/office/powerpoint/2010/main" val="6769064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3107F883-E2B9-CD41-B47F-D053ECEA3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US" sz="3200" dirty="0"/>
              <a:t>Does Phase 1 study address PKPD?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D44ED79B-585A-B47F-5E96-27765EA65ECA}"/>
              </a:ext>
            </a:extLst>
          </p:cNvPr>
          <p:cNvCxnSpPr>
            <a:cxnSpLocks/>
          </p:cNvCxnSpPr>
          <p:nvPr/>
        </p:nvCxnSpPr>
        <p:spPr>
          <a:xfrm>
            <a:off x="6976948" y="1499083"/>
            <a:ext cx="3" cy="119870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00980B47-DBD8-0DCF-1894-D4BC9904B9B0}"/>
              </a:ext>
            </a:extLst>
          </p:cNvPr>
          <p:cNvCxnSpPr>
            <a:cxnSpLocks/>
          </p:cNvCxnSpPr>
          <p:nvPr/>
        </p:nvCxnSpPr>
        <p:spPr>
          <a:xfrm>
            <a:off x="6976948" y="2698583"/>
            <a:ext cx="364746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A5C73C16-87CD-EC14-DD54-4E228EB3803F}"/>
              </a:ext>
            </a:extLst>
          </p:cNvPr>
          <p:cNvSpPr txBox="1"/>
          <p:nvPr/>
        </p:nvSpPr>
        <p:spPr>
          <a:xfrm>
            <a:off x="6392060" y="1110802"/>
            <a:ext cx="1393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 of patients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F8522B7-D8F1-560E-3671-43A79B346390}"/>
              </a:ext>
            </a:extLst>
          </p:cNvPr>
          <p:cNvSpPr txBox="1"/>
          <p:nvPr/>
        </p:nvSpPr>
        <p:spPr>
          <a:xfrm>
            <a:off x="10613760" y="2162362"/>
            <a:ext cx="15503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Drug exposure</a:t>
            </a:r>
          </a:p>
          <a:p>
            <a:pPr algn="ctr"/>
            <a:r>
              <a:rPr lang="en-US" dirty="0"/>
              <a:t>(mg/L)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2CCDB85-396F-27DD-A876-904FB2BA1373}"/>
              </a:ext>
            </a:extLst>
          </p:cNvPr>
          <p:cNvSpPr txBox="1"/>
          <p:nvPr/>
        </p:nvSpPr>
        <p:spPr>
          <a:xfrm>
            <a:off x="7749809" y="2758325"/>
            <a:ext cx="2038379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/>
              <a:t>Phase 2 &amp; 3 studies</a:t>
            </a:r>
          </a:p>
        </p:txBody>
      </p:sp>
      <p:sp>
        <p:nvSpPr>
          <p:cNvPr id="55" name="Freeform 54">
            <a:extLst>
              <a:ext uri="{FF2B5EF4-FFF2-40B4-BE49-F238E27FC236}">
                <a16:creationId xmlns:a16="http://schemas.microsoft.com/office/drawing/2014/main" id="{881E47FC-488B-10C5-656B-E2373A9DB104}"/>
              </a:ext>
            </a:extLst>
          </p:cNvPr>
          <p:cNvSpPr/>
          <p:nvPr/>
        </p:nvSpPr>
        <p:spPr>
          <a:xfrm>
            <a:off x="8044254" y="1709593"/>
            <a:ext cx="1432051" cy="993701"/>
          </a:xfrm>
          <a:custGeom>
            <a:avLst/>
            <a:gdLst>
              <a:gd name="connsiteX0" fmla="*/ 0 w 2074985"/>
              <a:gd name="connsiteY0" fmla="*/ 1559170 h 1559170"/>
              <a:gd name="connsiteX1" fmla="*/ 0 w 2074985"/>
              <a:gd name="connsiteY1" fmla="*/ 1559170 h 1559170"/>
              <a:gd name="connsiteX2" fmla="*/ 93785 w 2074985"/>
              <a:gd name="connsiteY2" fmla="*/ 1500554 h 1559170"/>
              <a:gd name="connsiteX3" fmla="*/ 128954 w 2074985"/>
              <a:gd name="connsiteY3" fmla="*/ 1488831 h 1559170"/>
              <a:gd name="connsiteX4" fmla="*/ 234462 w 2074985"/>
              <a:gd name="connsiteY4" fmla="*/ 1430216 h 1559170"/>
              <a:gd name="connsiteX5" fmla="*/ 339969 w 2074985"/>
              <a:gd name="connsiteY5" fmla="*/ 1371600 h 1559170"/>
              <a:gd name="connsiteX6" fmla="*/ 375139 w 2074985"/>
              <a:gd name="connsiteY6" fmla="*/ 1348154 h 1559170"/>
              <a:gd name="connsiteX7" fmla="*/ 445477 w 2074985"/>
              <a:gd name="connsiteY7" fmla="*/ 1324708 h 1559170"/>
              <a:gd name="connsiteX8" fmla="*/ 480646 w 2074985"/>
              <a:gd name="connsiteY8" fmla="*/ 1312985 h 1559170"/>
              <a:gd name="connsiteX9" fmla="*/ 515815 w 2074985"/>
              <a:gd name="connsiteY9" fmla="*/ 1277816 h 1559170"/>
              <a:gd name="connsiteX10" fmla="*/ 797169 w 2074985"/>
              <a:gd name="connsiteY10" fmla="*/ 304800 h 1559170"/>
              <a:gd name="connsiteX11" fmla="*/ 1137139 w 2074985"/>
              <a:gd name="connsiteY11" fmla="*/ 0 h 1559170"/>
              <a:gd name="connsiteX12" fmla="*/ 1453662 w 2074985"/>
              <a:gd name="connsiteY12" fmla="*/ 281354 h 1559170"/>
              <a:gd name="connsiteX13" fmla="*/ 1664677 w 2074985"/>
              <a:gd name="connsiteY13" fmla="*/ 1289539 h 1559170"/>
              <a:gd name="connsiteX14" fmla="*/ 2074985 w 2074985"/>
              <a:gd name="connsiteY14" fmla="*/ 1524000 h 155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074985" h="1559170">
                <a:moveTo>
                  <a:pt x="0" y="1559170"/>
                </a:moveTo>
                <a:lnTo>
                  <a:pt x="0" y="1559170"/>
                </a:lnTo>
                <a:cubicBezTo>
                  <a:pt x="31262" y="1539631"/>
                  <a:pt x="61421" y="1518207"/>
                  <a:pt x="93785" y="1500554"/>
                </a:cubicBezTo>
                <a:cubicBezTo>
                  <a:pt x="104633" y="1494637"/>
                  <a:pt x="118152" y="1494832"/>
                  <a:pt x="128954" y="1488831"/>
                </a:cubicBezTo>
                <a:cubicBezTo>
                  <a:pt x="249882" y="1421649"/>
                  <a:pt x="154883" y="1456742"/>
                  <a:pt x="234462" y="1430216"/>
                </a:cubicBezTo>
                <a:cubicBezTo>
                  <a:pt x="344832" y="1319846"/>
                  <a:pt x="167850" y="1486342"/>
                  <a:pt x="339969" y="1371600"/>
                </a:cubicBezTo>
                <a:cubicBezTo>
                  <a:pt x="351692" y="1363785"/>
                  <a:pt x="362264" y="1353876"/>
                  <a:pt x="375139" y="1348154"/>
                </a:cubicBezTo>
                <a:cubicBezTo>
                  <a:pt x="397723" y="1338117"/>
                  <a:pt x="422031" y="1332523"/>
                  <a:pt x="445477" y="1324708"/>
                </a:cubicBezTo>
                <a:lnTo>
                  <a:pt x="480646" y="1312985"/>
                </a:lnTo>
                <a:cubicBezTo>
                  <a:pt x="506260" y="1274565"/>
                  <a:pt x="490003" y="1277816"/>
                  <a:pt x="515815" y="1277816"/>
                </a:cubicBezTo>
                <a:lnTo>
                  <a:pt x="797169" y="304800"/>
                </a:lnTo>
                <a:lnTo>
                  <a:pt x="1137139" y="0"/>
                </a:lnTo>
                <a:lnTo>
                  <a:pt x="1453662" y="281354"/>
                </a:lnTo>
                <a:lnTo>
                  <a:pt x="1664677" y="1289539"/>
                </a:lnTo>
                <a:lnTo>
                  <a:pt x="2074985" y="1524000"/>
                </a:lnTo>
              </a:path>
            </a:pathLst>
          </a:custGeom>
          <a:solidFill>
            <a:srgbClr val="705DA0">
              <a:alpha val="6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5CABD8EF-69F0-B340-A9E0-39990122F0DC}"/>
              </a:ext>
            </a:extLst>
          </p:cNvPr>
          <p:cNvCxnSpPr>
            <a:cxnSpLocks/>
          </p:cNvCxnSpPr>
          <p:nvPr/>
        </p:nvCxnSpPr>
        <p:spPr>
          <a:xfrm>
            <a:off x="425438" y="1751969"/>
            <a:ext cx="3" cy="210312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71959094-21AB-AB4B-885E-E85C930F7A86}"/>
              </a:ext>
            </a:extLst>
          </p:cNvPr>
          <p:cNvCxnSpPr>
            <a:cxnSpLocks/>
          </p:cNvCxnSpPr>
          <p:nvPr/>
        </p:nvCxnSpPr>
        <p:spPr>
          <a:xfrm>
            <a:off x="439725" y="3853527"/>
            <a:ext cx="521208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A1836A33-122D-EA43-A5AA-FA17F53F4EFC}"/>
              </a:ext>
            </a:extLst>
          </p:cNvPr>
          <p:cNvSpPr txBox="1"/>
          <p:nvPr/>
        </p:nvSpPr>
        <p:spPr>
          <a:xfrm>
            <a:off x="204150" y="1289847"/>
            <a:ext cx="1393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 of patients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D5D56ED-AEBC-B446-97DC-8AB84693E0A8}"/>
              </a:ext>
            </a:extLst>
          </p:cNvPr>
          <p:cNvSpPr txBox="1"/>
          <p:nvPr/>
        </p:nvSpPr>
        <p:spPr>
          <a:xfrm>
            <a:off x="4287704" y="3886377"/>
            <a:ext cx="15503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Drug exposure</a:t>
            </a:r>
          </a:p>
          <a:p>
            <a:pPr algn="ctr"/>
            <a:r>
              <a:rPr lang="en-US" dirty="0"/>
              <a:t>(mg/L)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ADF22468-C885-2E48-95DC-659BD23A97FD}"/>
              </a:ext>
            </a:extLst>
          </p:cNvPr>
          <p:cNvSpPr txBox="1"/>
          <p:nvPr/>
        </p:nvSpPr>
        <p:spPr>
          <a:xfrm>
            <a:off x="1757868" y="4429339"/>
            <a:ext cx="2553648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400" b="1" dirty="0"/>
              <a:t>Dose finding study</a:t>
            </a:r>
          </a:p>
        </p:txBody>
      </p:sp>
      <p:sp>
        <p:nvSpPr>
          <p:cNvPr id="60" name="Freeform 59">
            <a:extLst>
              <a:ext uri="{FF2B5EF4-FFF2-40B4-BE49-F238E27FC236}">
                <a16:creationId xmlns:a16="http://schemas.microsoft.com/office/drawing/2014/main" id="{A10CFE88-69EA-8A41-99DB-DBAB7632EA24}"/>
              </a:ext>
            </a:extLst>
          </p:cNvPr>
          <p:cNvSpPr/>
          <p:nvPr/>
        </p:nvSpPr>
        <p:spPr>
          <a:xfrm>
            <a:off x="1835652" y="2161527"/>
            <a:ext cx="2502169" cy="1710540"/>
          </a:xfrm>
          <a:custGeom>
            <a:avLst/>
            <a:gdLst>
              <a:gd name="connsiteX0" fmla="*/ 0 w 2074985"/>
              <a:gd name="connsiteY0" fmla="*/ 1559170 h 1559170"/>
              <a:gd name="connsiteX1" fmla="*/ 0 w 2074985"/>
              <a:gd name="connsiteY1" fmla="*/ 1559170 h 1559170"/>
              <a:gd name="connsiteX2" fmla="*/ 93785 w 2074985"/>
              <a:gd name="connsiteY2" fmla="*/ 1500554 h 1559170"/>
              <a:gd name="connsiteX3" fmla="*/ 128954 w 2074985"/>
              <a:gd name="connsiteY3" fmla="*/ 1488831 h 1559170"/>
              <a:gd name="connsiteX4" fmla="*/ 234462 w 2074985"/>
              <a:gd name="connsiteY4" fmla="*/ 1430216 h 1559170"/>
              <a:gd name="connsiteX5" fmla="*/ 339969 w 2074985"/>
              <a:gd name="connsiteY5" fmla="*/ 1371600 h 1559170"/>
              <a:gd name="connsiteX6" fmla="*/ 375139 w 2074985"/>
              <a:gd name="connsiteY6" fmla="*/ 1348154 h 1559170"/>
              <a:gd name="connsiteX7" fmla="*/ 445477 w 2074985"/>
              <a:gd name="connsiteY7" fmla="*/ 1324708 h 1559170"/>
              <a:gd name="connsiteX8" fmla="*/ 480646 w 2074985"/>
              <a:gd name="connsiteY8" fmla="*/ 1312985 h 1559170"/>
              <a:gd name="connsiteX9" fmla="*/ 515815 w 2074985"/>
              <a:gd name="connsiteY9" fmla="*/ 1277816 h 1559170"/>
              <a:gd name="connsiteX10" fmla="*/ 797169 w 2074985"/>
              <a:gd name="connsiteY10" fmla="*/ 304800 h 1559170"/>
              <a:gd name="connsiteX11" fmla="*/ 1137139 w 2074985"/>
              <a:gd name="connsiteY11" fmla="*/ 0 h 1559170"/>
              <a:gd name="connsiteX12" fmla="*/ 1453662 w 2074985"/>
              <a:gd name="connsiteY12" fmla="*/ 281354 h 1559170"/>
              <a:gd name="connsiteX13" fmla="*/ 1664677 w 2074985"/>
              <a:gd name="connsiteY13" fmla="*/ 1289539 h 1559170"/>
              <a:gd name="connsiteX14" fmla="*/ 2074985 w 2074985"/>
              <a:gd name="connsiteY14" fmla="*/ 1524000 h 155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074985" h="1559170">
                <a:moveTo>
                  <a:pt x="0" y="1559170"/>
                </a:moveTo>
                <a:lnTo>
                  <a:pt x="0" y="1559170"/>
                </a:lnTo>
                <a:cubicBezTo>
                  <a:pt x="31262" y="1539631"/>
                  <a:pt x="61421" y="1518207"/>
                  <a:pt x="93785" y="1500554"/>
                </a:cubicBezTo>
                <a:cubicBezTo>
                  <a:pt x="104633" y="1494637"/>
                  <a:pt x="118152" y="1494832"/>
                  <a:pt x="128954" y="1488831"/>
                </a:cubicBezTo>
                <a:cubicBezTo>
                  <a:pt x="249882" y="1421649"/>
                  <a:pt x="154883" y="1456742"/>
                  <a:pt x="234462" y="1430216"/>
                </a:cubicBezTo>
                <a:cubicBezTo>
                  <a:pt x="344832" y="1319846"/>
                  <a:pt x="167850" y="1486342"/>
                  <a:pt x="339969" y="1371600"/>
                </a:cubicBezTo>
                <a:cubicBezTo>
                  <a:pt x="351692" y="1363785"/>
                  <a:pt x="362264" y="1353876"/>
                  <a:pt x="375139" y="1348154"/>
                </a:cubicBezTo>
                <a:cubicBezTo>
                  <a:pt x="397723" y="1338117"/>
                  <a:pt x="422031" y="1332523"/>
                  <a:pt x="445477" y="1324708"/>
                </a:cubicBezTo>
                <a:lnTo>
                  <a:pt x="480646" y="1312985"/>
                </a:lnTo>
                <a:cubicBezTo>
                  <a:pt x="506260" y="1274565"/>
                  <a:pt x="490003" y="1277816"/>
                  <a:pt x="515815" y="1277816"/>
                </a:cubicBezTo>
                <a:lnTo>
                  <a:pt x="797169" y="304800"/>
                </a:lnTo>
                <a:lnTo>
                  <a:pt x="1137139" y="0"/>
                </a:lnTo>
                <a:lnTo>
                  <a:pt x="1453662" y="281354"/>
                </a:lnTo>
                <a:lnTo>
                  <a:pt x="1664677" y="1289539"/>
                </a:lnTo>
                <a:lnTo>
                  <a:pt x="2074985" y="1524000"/>
                </a:lnTo>
              </a:path>
            </a:pathLst>
          </a:custGeom>
          <a:solidFill>
            <a:srgbClr val="705DA0">
              <a:alpha val="6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Freeform 61">
            <a:extLst>
              <a:ext uri="{FF2B5EF4-FFF2-40B4-BE49-F238E27FC236}">
                <a16:creationId xmlns:a16="http://schemas.microsoft.com/office/drawing/2014/main" id="{B4EDE21D-1F1E-8C48-BD02-6C934B143F89}"/>
              </a:ext>
            </a:extLst>
          </p:cNvPr>
          <p:cNvSpPr/>
          <p:nvPr/>
        </p:nvSpPr>
        <p:spPr>
          <a:xfrm>
            <a:off x="646992" y="2162364"/>
            <a:ext cx="2502169" cy="1710540"/>
          </a:xfrm>
          <a:custGeom>
            <a:avLst/>
            <a:gdLst>
              <a:gd name="connsiteX0" fmla="*/ 0 w 2074985"/>
              <a:gd name="connsiteY0" fmla="*/ 1559170 h 1559170"/>
              <a:gd name="connsiteX1" fmla="*/ 0 w 2074985"/>
              <a:gd name="connsiteY1" fmla="*/ 1559170 h 1559170"/>
              <a:gd name="connsiteX2" fmla="*/ 93785 w 2074985"/>
              <a:gd name="connsiteY2" fmla="*/ 1500554 h 1559170"/>
              <a:gd name="connsiteX3" fmla="*/ 128954 w 2074985"/>
              <a:gd name="connsiteY3" fmla="*/ 1488831 h 1559170"/>
              <a:gd name="connsiteX4" fmla="*/ 234462 w 2074985"/>
              <a:gd name="connsiteY4" fmla="*/ 1430216 h 1559170"/>
              <a:gd name="connsiteX5" fmla="*/ 339969 w 2074985"/>
              <a:gd name="connsiteY5" fmla="*/ 1371600 h 1559170"/>
              <a:gd name="connsiteX6" fmla="*/ 375139 w 2074985"/>
              <a:gd name="connsiteY6" fmla="*/ 1348154 h 1559170"/>
              <a:gd name="connsiteX7" fmla="*/ 445477 w 2074985"/>
              <a:gd name="connsiteY7" fmla="*/ 1324708 h 1559170"/>
              <a:gd name="connsiteX8" fmla="*/ 480646 w 2074985"/>
              <a:gd name="connsiteY8" fmla="*/ 1312985 h 1559170"/>
              <a:gd name="connsiteX9" fmla="*/ 515815 w 2074985"/>
              <a:gd name="connsiteY9" fmla="*/ 1277816 h 1559170"/>
              <a:gd name="connsiteX10" fmla="*/ 797169 w 2074985"/>
              <a:gd name="connsiteY10" fmla="*/ 304800 h 1559170"/>
              <a:gd name="connsiteX11" fmla="*/ 1137139 w 2074985"/>
              <a:gd name="connsiteY11" fmla="*/ 0 h 1559170"/>
              <a:gd name="connsiteX12" fmla="*/ 1453662 w 2074985"/>
              <a:gd name="connsiteY12" fmla="*/ 281354 h 1559170"/>
              <a:gd name="connsiteX13" fmla="*/ 1664677 w 2074985"/>
              <a:gd name="connsiteY13" fmla="*/ 1289539 h 1559170"/>
              <a:gd name="connsiteX14" fmla="*/ 2074985 w 2074985"/>
              <a:gd name="connsiteY14" fmla="*/ 1524000 h 155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074985" h="1559170">
                <a:moveTo>
                  <a:pt x="0" y="1559170"/>
                </a:moveTo>
                <a:lnTo>
                  <a:pt x="0" y="1559170"/>
                </a:lnTo>
                <a:cubicBezTo>
                  <a:pt x="31262" y="1539631"/>
                  <a:pt x="61421" y="1518207"/>
                  <a:pt x="93785" y="1500554"/>
                </a:cubicBezTo>
                <a:cubicBezTo>
                  <a:pt x="104633" y="1494637"/>
                  <a:pt x="118152" y="1494832"/>
                  <a:pt x="128954" y="1488831"/>
                </a:cubicBezTo>
                <a:cubicBezTo>
                  <a:pt x="249882" y="1421649"/>
                  <a:pt x="154883" y="1456742"/>
                  <a:pt x="234462" y="1430216"/>
                </a:cubicBezTo>
                <a:cubicBezTo>
                  <a:pt x="344832" y="1319846"/>
                  <a:pt x="167850" y="1486342"/>
                  <a:pt x="339969" y="1371600"/>
                </a:cubicBezTo>
                <a:cubicBezTo>
                  <a:pt x="351692" y="1363785"/>
                  <a:pt x="362264" y="1353876"/>
                  <a:pt x="375139" y="1348154"/>
                </a:cubicBezTo>
                <a:cubicBezTo>
                  <a:pt x="397723" y="1338117"/>
                  <a:pt x="422031" y="1332523"/>
                  <a:pt x="445477" y="1324708"/>
                </a:cubicBezTo>
                <a:lnTo>
                  <a:pt x="480646" y="1312985"/>
                </a:lnTo>
                <a:cubicBezTo>
                  <a:pt x="506260" y="1274565"/>
                  <a:pt x="490003" y="1277816"/>
                  <a:pt x="515815" y="1277816"/>
                </a:cubicBezTo>
                <a:lnTo>
                  <a:pt x="797169" y="304800"/>
                </a:lnTo>
                <a:lnTo>
                  <a:pt x="1137139" y="0"/>
                </a:lnTo>
                <a:lnTo>
                  <a:pt x="1453662" y="281354"/>
                </a:lnTo>
                <a:lnTo>
                  <a:pt x="1664677" y="1289539"/>
                </a:lnTo>
                <a:lnTo>
                  <a:pt x="2074985" y="1524000"/>
                </a:lnTo>
              </a:path>
            </a:pathLst>
          </a:custGeom>
          <a:solidFill>
            <a:schemeClr val="accent1">
              <a:lumMod val="20000"/>
              <a:lumOff val="80000"/>
              <a:alpha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Freeform 63">
            <a:extLst>
              <a:ext uri="{FF2B5EF4-FFF2-40B4-BE49-F238E27FC236}">
                <a16:creationId xmlns:a16="http://schemas.microsoft.com/office/drawing/2014/main" id="{F932FA2C-416F-2B4B-A8A1-5B004BE4504B}"/>
              </a:ext>
            </a:extLst>
          </p:cNvPr>
          <p:cNvSpPr/>
          <p:nvPr/>
        </p:nvSpPr>
        <p:spPr>
          <a:xfrm>
            <a:off x="3060432" y="2162363"/>
            <a:ext cx="2502169" cy="1710540"/>
          </a:xfrm>
          <a:custGeom>
            <a:avLst/>
            <a:gdLst>
              <a:gd name="connsiteX0" fmla="*/ 0 w 2074985"/>
              <a:gd name="connsiteY0" fmla="*/ 1559170 h 1559170"/>
              <a:gd name="connsiteX1" fmla="*/ 0 w 2074985"/>
              <a:gd name="connsiteY1" fmla="*/ 1559170 h 1559170"/>
              <a:gd name="connsiteX2" fmla="*/ 93785 w 2074985"/>
              <a:gd name="connsiteY2" fmla="*/ 1500554 h 1559170"/>
              <a:gd name="connsiteX3" fmla="*/ 128954 w 2074985"/>
              <a:gd name="connsiteY3" fmla="*/ 1488831 h 1559170"/>
              <a:gd name="connsiteX4" fmla="*/ 234462 w 2074985"/>
              <a:gd name="connsiteY4" fmla="*/ 1430216 h 1559170"/>
              <a:gd name="connsiteX5" fmla="*/ 339969 w 2074985"/>
              <a:gd name="connsiteY5" fmla="*/ 1371600 h 1559170"/>
              <a:gd name="connsiteX6" fmla="*/ 375139 w 2074985"/>
              <a:gd name="connsiteY6" fmla="*/ 1348154 h 1559170"/>
              <a:gd name="connsiteX7" fmla="*/ 445477 w 2074985"/>
              <a:gd name="connsiteY7" fmla="*/ 1324708 h 1559170"/>
              <a:gd name="connsiteX8" fmla="*/ 480646 w 2074985"/>
              <a:gd name="connsiteY8" fmla="*/ 1312985 h 1559170"/>
              <a:gd name="connsiteX9" fmla="*/ 515815 w 2074985"/>
              <a:gd name="connsiteY9" fmla="*/ 1277816 h 1559170"/>
              <a:gd name="connsiteX10" fmla="*/ 797169 w 2074985"/>
              <a:gd name="connsiteY10" fmla="*/ 304800 h 1559170"/>
              <a:gd name="connsiteX11" fmla="*/ 1137139 w 2074985"/>
              <a:gd name="connsiteY11" fmla="*/ 0 h 1559170"/>
              <a:gd name="connsiteX12" fmla="*/ 1453662 w 2074985"/>
              <a:gd name="connsiteY12" fmla="*/ 281354 h 1559170"/>
              <a:gd name="connsiteX13" fmla="*/ 1664677 w 2074985"/>
              <a:gd name="connsiteY13" fmla="*/ 1289539 h 1559170"/>
              <a:gd name="connsiteX14" fmla="*/ 2074985 w 2074985"/>
              <a:gd name="connsiteY14" fmla="*/ 1524000 h 155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074985" h="1559170">
                <a:moveTo>
                  <a:pt x="0" y="1559170"/>
                </a:moveTo>
                <a:lnTo>
                  <a:pt x="0" y="1559170"/>
                </a:lnTo>
                <a:cubicBezTo>
                  <a:pt x="31262" y="1539631"/>
                  <a:pt x="61421" y="1518207"/>
                  <a:pt x="93785" y="1500554"/>
                </a:cubicBezTo>
                <a:cubicBezTo>
                  <a:pt x="104633" y="1494637"/>
                  <a:pt x="118152" y="1494832"/>
                  <a:pt x="128954" y="1488831"/>
                </a:cubicBezTo>
                <a:cubicBezTo>
                  <a:pt x="249882" y="1421649"/>
                  <a:pt x="154883" y="1456742"/>
                  <a:pt x="234462" y="1430216"/>
                </a:cubicBezTo>
                <a:cubicBezTo>
                  <a:pt x="344832" y="1319846"/>
                  <a:pt x="167850" y="1486342"/>
                  <a:pt x="339969" y="1371600"/>
                </a:cubicBezTo>
                <a:cubicBezTo>
                  <a:pt x="351692" y="1363785"/>
                  <a:pt x="362264" y="1353876"/>
                  <a:pt x="375139" y="1348154"/>
                </a:cubicBezTo>
                <a:cubicBezTo>
                  <a:pt x="397723" y="1338117"/>
                  <a:pt x="422031" y="1332523"/>
                  <a:pt x="445477" y="1324708"/>
                </a:cubicBezTo>
                <a:lnTo>
                  <a:pt x="480646" y="1312985"/>
                </a:lnTo>
                <a:cubicBezTo>
                  <a:pt x="506260" y="1274565"/>
                  <a:pt x="490003" y="1277816"/>
                  <a:pt x="515815" y="1277816"/>
                </a:cubicBezTo>
                <a:lnTo>
                  <a:pt x="797169" y="304800"/>
                </a:lnTo>
                <a:lnTo>
                  <a:pt x="1137139" y="0"/>
                </a:lnTo>
                <a:lnTo>
                  <a:pt x="1453662" y="281354"/>
                </a:lnTo>
                <a:lnTo>
                  <a:pt x="1664677" y="1289539"/>
                </a:lnTo>
                <a:lnTo>
                  <a:pt x="2074985" y="1524000"/>
                </a:lnTo>
              </a:path>
            </a:pathLst>
          </a:custGeom>
          <a:solidFill>
            <a:schemeClr val="accent2">
              <a:lumMod val="20000"/>
              <a:lumOff val="80000"/>
              <a:alpha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3BDD14-38DA-8F43-B4B5-A221F7B69607}"/>
              </a:ext>
            </a:extLst>
          </p:cNvPr>
          <p:cNvSpPr txBox="1"/>
          <p:nvPr/>
        </p:nvSpPr>
        <p:spPr>
          <a:xfrm>
            <a:off x="1126051" y="2723694"/>
            <a:ext cx="15693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Poor </a:t>
            </a:r>
          </a:p>
          <a:p>
            <a:pPr algn="ctr"/>
            <a:r>
              <a:rPr lang="en-US" dirty="0"/>
              <a:t>efficacy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48D7DA88-ADBC-B44C-B1DE-F872B7AFD22D}"/>
              </a:ext>
            </a:extLst>
          </p:cNvPr>
          <p:cNvSpPr txBox="1"/>
          <p:nvPr/>
        </p:nvSpPr>
        <p:spPr>
          <a:xfrm>
            <a:off x="3649999" y="2721906"/>
            <a:ext cx="15693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Too</a:t>
            </a:r>
          </a:p>
          <a:p>
            <a:pPr algn="ctr"/>
            <a:r>
              <a:rPr lang="en-US" dirty="0"/>
              <a:t>toxic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6F01BF1-190E-6D89-D6E9-5CFD1FB67CB0}"/>
              </a:ext>
            </a:extLst>
          </p:cNvPr>
          <p:cNvSpPr txBox="1"/>
          <p:nvPr/>
        </p:nvSpPr>
        <p:spPr>
          <a:xfrm>
            <a:off x="1459316" y="1618575"/>
            <a:ext cx="11018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/>
              <a:t>Dose level </a:t>
            </a:r>
          </a:p>
          <a:p>
            <a:pPr algn="ctr"/>
            <a:r>
              <a:rPr lang="en-US" sz="1600" b="1" dirty="0"/>
              <a:t>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C49D78-3571-70B6-B3F7-B3E2AE4E96CA}"/>
              </a:ext>
            </a:extLst>
          </p:cNvPr>
          <p:cNvSpPr txBox="1"/>
          <p:nvPr/>
        </p:nvSpPr>
        <p:spPr>
          <a:xfrm>
            <a:off x="2643213" y="1623330"/>
            <a:ext cx="11018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/>
              <a:t>Dose level </a:t>
            </a:r>
          </a:p>
          <a:p>
            <a:pPr algn="ctr"/>
            <a:r>
              <a:rPr lang="en-US" sz="1600" b="1" dirty="0"/>
              <a:t>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609388-2F99-0492-362B-F10B6134F410}"/>
              </a:ext>
            </a:extLst>
          </p:cNvPr>
          <p:cNvSpPr txBox="1"/>
          <p:nvPr/>
        </p:nvSpPr>
        <p:spPr>
          <a:xfrm>
            <a:off x="3956722" y="1617145"/>
            <a:ext cx="11018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/>
              <a:t>Dose level </a:t>
            </a:r>
          </a:p>
          <a:p>
            <a:pPr algn="ctr"/>
            <a:r>
              <a:rPr lang="en-US" sz="1600" b="1" dirty="0"/>
              <a:t>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59104E-1457-8055-42A6-E8C3C67135CF}"/>
              </a:ext>
            </a:extLst>
          </p:cNvPr>
          <p:cNvSpPr txBox="1"/>
          <p:nvPr/>
        </p:nvSpPr>
        <p:spPr>
          <a:xfrm>
            <a:off x="8297744" y="1123586"/>
            <a:ext cx="11018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/>
              <a:t>Dose level </a:t>
            </a:r>
          </a:p>
          <a:p>
            <a:pPr algn="ctr"/>
            <a:r>
              <a:rPr lang="en-US" sz="1600" b="1" dirty="0"/>
              <a:t>2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C37F2CD-F82C-744E-9EF6-2CF01E1D7D68}"/>
              </a:ext>
            </a:extLst>
          </p:cNvPr>
          <p:cNvCxnSpPr/>
          <p:nvPr/>
        </p:nvCxnSpPr>
        <p:spPr>
          <a:xfrm flipV="1">
            <a:off x="5838065" y="2340429"/>
            <a:ext cx="911078" cy="56605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1451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3107F883-E2B9-CD41-B47F-D053ECEA3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US" sz="3200" dirty="0">
                <a:latin typeface="+mn-lt"/>
              </a:rPr>
              <a:t>Does Phase 1 study address PKPD?</a:t>
            </a:r>
            <a:endParaRPr lang="en-US" sz="3200" dirty="0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D44ED79B-585A-B47F-5E96-27765EA65ECA}"/>
              </a:ext>
            </a:extLst>
          </p:cNvPr>
          <p:cNvCxnSpPr>
            <a:cxnSpLocks/>
          </p:cNvCxnSpPr>
          <p:nvPr/>
        </p:nvCxnSpPr>
        <p:spPr>
          <a:xfrm>
            <a:off x="6976948" y="1499083"/>
            <a:ext cx="3" cy="119870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00980B47-DBD8-0DCF-1894-D4BC9904B9B0}"/>
              </a:ext>
            </a:extLst>
          </p:cNvPr>
          <p:cNvCxnSpPr>
            <a:cxnSpLocks/>
          </p:cNvCxnSpPr>
          <p:nvPr/>
        </p:nvCxnSpPr>
        <p:spPr>
          <a:xfrm>
            <a:off x="6976948" y="2698583"/>
            <a:ext cx="364746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A5C73C16-87CD-EC14-DD54-4E228EB3803F}"/>
              </a:ext>
            </a:extLst>
          </p:cNvPr>
          <p:cNvSpPr txBox="1"/>
          <p:nvPr/>
        </p:nvSpPr>
        <p:spPr>
          <a:xfrm>
            <a:off x="6392060" y="1110802"/>
            <a:ext cx="1393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 of patients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F8522B7-D8F1-560E-3671-43A79B346390}"/>
              </a:ext>
            </a:extLst>
          </p:cNvPr>
          <p:cNvSpPr txBox="1"/>
          <p:nvPr/>
        </p:nvSpPr>
        <p:spPr>
          <a:xfrm>
            <a:off x="10613760" y="2162362"/>
            <a:ext cx="15503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Drug exposure</a:t>
            </a:r>
          </a:p>
          <a:p>
            <a:pPr algn="ctr"/>
            <a:r>
              <a:rPr lang="en-US" dirty="0"/>
              <a:t>(mg/L)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2CCDB85-396F-27DD-A876-904FB2BA1373}"/>
              </a:ext>
            </a:extLst>
          </p:cNvPr>
          <p:cNvSpPr txBox="1"/>
          <p:nvPr/>
        </p:nvSpPr>
        <p:spPr>
          <a:xfrm>
            <a:off x="7749809" y="2758325"/>
            <a:ext cx="2038379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/>
              <a:t>Phase 2 &amp; 3 studies</a:t>
            </a:r>
          </a:p>
        </p:txBody>
      </p:sp>
      <p:sp>
        <p:nvSpPr>
          <p:cNvPr id="55" name="Freeform 54">
            <a:extLst>
              <a:ext uri="{FF2B5EF4-FFF2-40B4-BE49-F238E27FC236}">
                <a16:creationId xmlns:a16="http://schemas.microsoft.com/office/drawing/2014/main" id="{881E47FC-488B-10C5-656B-E2373A9DB104}"/>
              </a:ext>
            </a:extLst>
          </p:cNvPr>
          <p:cNvSpPr/>
          <p:nvPr/>
        </p:nvSpPr>
        <p:spPr>
          <a:xfrm>
            <a:off x="8044254" y="1709593"/>
            <a:ext cx="1432051" cy="993701"/>
          </a:xfrm>
          <a:custGeom>
            <a:avLst/>
            <a:gdLst>
              <a:gd name="connsiteX0" fmla="*/ 0 w 2074985"/>
              <a:gd name="connsiteY0" fmla="*/ 1559170 h 1559170"/>
              <a:gd name="connsiteX1" fmla="*/ 0 w 2074985"/>
              <a:gd name="connsiteY1" fmla="*/ 1559170 h 1559170"/>
              <a:gd name="connsiteX2" fmla="*/ 93785 w 2074985"/>
              <a:gd name="connsiteY2" fmla="*/ 1500554 h 1559170"/>
              <a:gd name="connsiteX3" fmla="*/ 128954 w 2074985"/>
              <a:gd name="connsiteY3" fmla="*/ 1488831 h 1559170"/>
              <a:gd name="connsiteX4" fmla="*/ 234462 w 2074985"/>
              <a:gd name="connsiteY4" fmla="*/ 1430216 h 1559170"/>
              <a:gd name="connsiteX5" fmla="*/ 339969 w 2074985"/>
              <a:gd name="connsiteY5" fmla="*/ 1371600 h 1559170"/>
              <a:gd name="connsiteX6" fmla="*/ 375139 w 2074985"/>
              <a:gd name="connsiteY6" fmla="*/ 1348154 h 1559170"/>
              <a:gd name="connsiteX7" fmla="*/ 445477 w 2074985"/>
              <a:gd name="connsiteY7" fmla="*/ 1324708 h 1559170"/>
              <a:gd name="connsiteX8" fmla="*/ 480646 w 2074985"/>
              <a:gd name="connsiteY8" fmla="*/ 1312985 h 1559170"/>
              <a:gd name="connsiteX9" fmla="*/ 515815 w 2074985"/>
              <a:gd name="connsiteY9" fmla="*/ 1277816 h 1559170"/>
              <a:gd name="connsiteX10" fmla="*/ 797169 w 2074985"/>
              <a:gd name="connsiteY10" fmla="*/ 304800 h 1559170"/>
              <a:gd name="connsiteX11" fmla="*/ 1137139 w 2074985"/>
              <a:gd name="connsiteY11" fmla="*/ 0 h 1559170"/>
              <a:gd name="connsiteX12" fmla="*/ 1453662 w 2074985"/>
              <a:gd name="connsiteY12" fmla="*/ 281354 h 1559170"/>
              <a:gd name="connsiteX13" fmla="*/ 1664677 w 2074985"/>
              <a:gd name="connsiteY13" fmla="*/ 1289539 h 1559170"/>
              <a:gd name="connsiteX14" fmla="*/ 2074985 w 2074985"/>
              <a:gd name="connsiteY14" fmla="*/ 1524000 h 155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074985" h="1559170">
                <a:moveTo>
                  <a:pt x="0" y="1559170"/>
                </a:moveTo>
                <a:lnTo>
                  <a:pt x="0" y="1559170"/>
                </a:lnTo>
                <a:cubicBezTo>
                  <a:pt x="31262" y="1539631"/>
                  <a:pt x="61421" y="1518207"/>
                  <a:pt x="93785" y="1500554"/>
                </a:cubicBezTo>
                <a:cubicBezTo>
                  <a:pt x="104633" y="1494637"/>
                  <a:pt x="118152" y="1494832"/>
                  <a:pt x="128954" y="1488831"/>
                </a:cubicBezTo>
                <a:cubicBezTo>
                  <a:pt x="249882" y="1421649"/>
                  <a:pt x="154883" y="1456742"/>
                  <a:pt x="234462" y="1430216"/>
                </a:cubicBezTo>
                <a:cubicBezTo>
                  <a:pt x="344832" y="1319846"/>
                  <a:pt x="167850" y="1486342"/>
                  <a:pt x="339969" y="1371600"/>
                </a:cubicBezTo>
                <a:cubicBezTo>
                  <a:pt x="351692" y="1363785"/>
                  <a:pt x="362264" y="1353876"/>
                  <a:pt x="375139" y="1348154"/>
                </a:cubicBezTo>
                <a:cubicBezTo>
                  <a:pt x="397723" y="1338117"/>
                  <a:pt x="422031" y="1332523"/>
                  <a:pt x="445477" y="1324708"/>
                </a:cubicBezTo>
                <a:lnTo>
                  <a:pt x="480646" y="1312985"/>
                </a:lnTo>
                <a:cubicBezTo>
                  <a:pt x="506260" y="1274565"/>
                  <a:pt x="490003" y="1277816"/>
                  <a:pt x="515815" y="1277816"/>
                </a:cubicBezTo>
                <a:lnTo>
                  <a:pt x="797169" y="304800"/>
                </a:lnTo>
                <a:lnTo>
                  <a:pt x="1137139" y="0"/>
                </a:lnTo>
                <a:lnTo>
                  <a:pt x="1453662" y="281354"/>
                </a:lnTo>
                <a:lnTo>
                  <a:pt x="1664677" y="1289539"/>
                </a:lnTo>
                <a:lnTo>
                  <a:pt x="2074985" y="1524000"/>
                </a:lnTo>
              </a:path>
            </a:pathLst>
          </a:custGeom>
          <a:solidFill>
            <a:srgbClr val="705DA0">
              <a:alpha val="6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C30A29EF-F8DF-5F83-692F-D29C6548870E}"/>
              </a:ext>
            </a:extLst>
          </p:cNvPr>
          <p:cNvSpPr/>
          <p:nvPr/>
        </p:nvSpPr>
        <p:spPr>
          <a:xfrm>
            <a:off x="9080489" y="4484147"/>
            <a:ext cx="1511061" cy="1107292"/>
          </a:xfrm>
          <a:prstGeom prst="rect">
            <a:avLst/>
          </a:prstGeom>
          <a:solidFill>
            <a:srgbClr val="FF0000">
              <a:alpha val="59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Super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therapeutic</a:t>
            </a:r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B2DFD03D-FA31-EF79-DDE9-7FB750249ACA}"/>
              </a:ext>
            </a:extLst>
          </p:cNvPr>
          <p:cNvCxnSpPr>
            <a:cxnSpLocks/>
          </p:cNvCxnSpPr>
          <p:nvPr/>
        </p:nvCxnSpPr>
        <p:spPr>
          <a:xfrm>
            <a:off x="6976948" y="4394402"/>
            <a:ext cx="3" cy="119870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17144045-F316-3D82-E91B-1013257F5252}"/>
              </a:ext>
            </a:extLst>
          </p:cNvPr>
          <p:cNvCxnSpPr>
            <a:cxnSpLocks/>
          </p:cNvCxnSpPr>
          <p:nvPr/>
        </p:nvCxnSpPr>
        <p:spPr>
          <a:xfrm>
            <a:off x="6976948" y="5593902"/>
            <a:ext cx="364746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E08A92F9-19E5-C918-6BFB-1FE5398B4194}"/>
              </a:ext>
            </a:extLst>
          </p:cNvPr>
          <p:cNvSpPr txBox="1"/>
          <p:nvPr/>
        </p:nvSpPr>
        <p:spPr>
          <a:xfrm>
            <a:off x="6392060" y="4040853"/>
            <a:ext cx="1393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 of patients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674D09B1-D0C5-CEFC-6585-47C093B29429}"/>
              </a:ext>
            </a:extLst>
          </p:cNvPr>
          <p:cNvSpPr txBox="1"/>
          <p:nvPr/>
        </p:nvSpPr>
        <p:spPr>
          <a:xfrm>
            <a:off x="10613760" y="5057681"/>
            <a:ext cx="15503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Drug exposure</a:t>
            </a:r>
          </a:p>
          <a:p>
            <a:pPr algn="ctr"/>
            <a:r>
              <a:rPr lang="en-US" dirty="0"/>
              <a:t>(mg/L)</a:t>
            </a:r>
          </a:p>
        </p:txBody>
      </p:sp>
      <p:sp>
        <p:nvSpPr>
          <p:cNvPr id="86" name="Freeform 85">
            <a:extLst>
              <a:ext uri="{FF2B5EF4-FFF2-40B4-BE49-F238E27FC236}">
                <a16:creationId xmlns:a16="http://schemas.microsoft.com/office/drawing/2014/main" id="{0A1CD576-3E71-2353-1794-B61B313F6221}"/>
              </a:ext>
            </a:extLst>
          </p:cNvPr>
          <p:cNvSpPr/>
          <p:nvPr/>
        </p:nvSpPr>
        <p:spPr>
          <a:xfrm>
            <a:off x="8622146" y="4614961"/>
            <a:ext cx="329863" cy="993701"/>
          </a:xfrm>
          <a:custGeom>
            <a:avLst/>
            <a:gdLst>
              <a:gd name="connsiteX0" fmla="*/ 0 w 2074985"/>
              <a:gd name="connsiteY0" fmla="*/ 1559170 h 1559170"/>
              <a:gd name="connsiteX1" fmla="*/ 0 w 2074985"/>
              <a:gd name="connsiteY1" fmla="*/ 1559170 h 1559170"/>
              <a:gd name="connsiteX2" fmla="*/ 93785 w 2074985"/>
              <a:gd name="connsiteY2" fmla="*/ 1500554 h 1559170"/>
              <a:gd name="connsiteX3" fmla="*/ 128954 w 2074985"/>
              <a:gd name="connsiteY3" fmla="*/ 1488831 h 1559170"/>
              <a:gd name="connsiteX4" fmla="*/ 234462 w 2074985"/>
              <a:gd name="connsiteY4" fmla="*/ 1430216 h 1559170"/>
              <a:gd name="connsiteX5" fmla="*/ 339969 w 2074985"/>
              <a:gd name="connsiteY5" fmla="*/ 1371600 h 1559170"/>
              <a:gd name="connsiteX6" fmla="*/ 375139 w 2074985"/>
              <a:gd name="connsiteY6" fmla="*/ 1348154 h 1559170"/>
              <a:gd name="connsiteX7" fmla="*/ 445477 w 2074985"/>
              <a:gd name="connsiteY7" fmla="*/ 1324708 h 1559170"/>
              <a:gd name="connsiteX8" fmla="*/ 480646 w 2074985"/>
              <a:gd name="connsiteY8" fmla="*/ 1312985 h 1559170"/>
              <a:gd name="connsiteX9" fmla="*/ 515815 w 2074985"/>
              <a:gd name="connsiteY9" fmla="*/ 1277816 h 1559170"/>
              <a:gd name="connsiteX10" fmla="*/ 797169 w 2074985"/>
              <a:gd name="connsiteY10" fmla="*/ 304800 h 1559170"/>
              <a:gd name="connsiteX11" fmla="*/ 1137139 w 2074985"/>
              <a:gd name="connsiteY11" fmla="*/ 0 h 1559170"/>
              <a:gd name="connsiteX12" fmla="*/ 1453662 w 2074985"/>
              <a:gd name="connsiteY12" fmla="*/ 281354 h 1559170"/>
              <a:gd name="connsiteX13" fmla="*/ 1664677 w 2074985"/>
              <a:gd name="connsiteY13" fmla="*/ 1289539 h 1559170"/>
              <a:gd name="connsiteX14" fmla="*/ 2074985 w 2074985"/>
              <a:gd name="connsiteY14" fmla="*/ 1524000 h 155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074985" h="1559170">
                <a:moveTo>
                  <a:pt x="0" y="1559170"/>
                </a:moveTo>
                <a:lnTo>
                  <a:pt x="0" y="1559170"/>
                </a:lnTo>
                <a:cubicBezTo>
                  <a:pt x="31262" y="1539631"/>
                  <a:pt x="61421" y="1518207"/>
                  <a:pt x="93785" y="1500554"/>
                </a:cubicBezTo>
                <a:cubicBezTo>
                  <a:pt x="104633" y="1494637"/>
                  <a:pt x="118152" y="1494832"/>
                  <a:pt x="128954" y="1488831"/>
                </a:cubicBezTo>
                <a:cubicBezTo>
                  <a:pt x="249882" y="1421649"/>
                  <a:pt x="154883" y="1456742"/>
                  <a:pt x="234462" y="1430216"/>
                </a:cubicBezTo>
                <a:cubicBezTo>
                  <a:pt x="344832" y="1319846"/>
                  <a:pt x="167850" y="1486342"/>
                  <a:pt x="339969" y="1371600"/>
                </a:cubicBezTo>
                <a:cubicBezTo>
                  <a:pt x="351692" y="1363785"/>
                  <a:pt x="362264" y="1353876"/>
                  <a:pt x="375139" y="1348154"/>
                </a:cubicBezTo>
                <a:cubicBezTo>
                  <a:pt x="397723" y="1338117"/>
                  <a:pt x="422031" y="1332523"/>
                  <a:pt x="445477" y="1324708"/>
                </a:cubicBezTo>
                <a:lnTo>
                  <a:pt x="480646" y="1312985"/>
                </a:lnTo>
                <a:cubicBezTo>
                  <a:pt x="506260" y="1274565"/>
                  <a:pt x="490003" y="1277816"/>
                  <a:pt x="515815" y="1277816"/>
                </a:cubicBezTo>
                <a:lnTo>
                  <a:pt x="797169" y="304800"/>
                </a:lnTo>
                <a:lnTo>
                  <a:pt x="1137139" y="0"/>
                </a:lnTo>
                <a:lnTo>
                  <a:pt x="1453662" y="281354"/>
                </a:lnTo>
                <a:lnTo>
                  <a:pt x="1664677" y="1289539"/>
                </a:lnTo>
                <a:lnTo>
                  <a:pt x="2074985" y="1524000"/>
                </a:lnTo>
              </a:path>
            </a:pathLst>
          </a:custGeom>
          <a:solidFill>
            <a:schemeClr val="accent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5CABD8EF-69F0-B340-A9E0-39990122F0DC}"/>
              </a:ext>
            </a:extLst>
          </p:cNvPr>
          <p:cNvCxnSpPr>
            <a:cxnSpLocks/>
          </p:cNvCxnSpPr>
          <p:nvPr/>
        </p:nvCxnSpPr>
        <p:spPr>
          <a:xfrm>
            <a:off x="425438" y="1751969"/>
            <a:ext cx="3" cy="210312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71959094-21AB-AB4B-885E-E85C930F7A86}"/>
              </a:ext>
            </a:extLst>
          </p:cNvPr>
          <p:cNvCxnSpPr>
            <a:cxnSpLocks/>
          </p:cNvCxnSpPr>
          <p:nvPr/>
        </p:nvCxnSpPr>
        <p:spPr>
          <a:xfrm>
            <a:off x="439725" y="3853527"/>
            <a:ext cx="521208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A1836A33-122D-EA43-A5AA-FA17F53F4EFC}"/>
              </a:ext>
            </a:extLst>
          </p:cNvPr>
          <p:cNvSpPr txBox="1"/>
          <p:nvPr/>
        </p:nvSpPr>
        <p:spPr>
          <a:xfrm>
            <a:off x="204150" y="1289847"/>
            <a:ext cx="1393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 of patients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D5D56ED-AEBC-B446-97DC-8AB84693E0A8}"/>
              </a:ext>
            </a:extLst>
          </p:cNvPr>
          <p:cNvSpPr txBox="1"/>
          <p:nvPr/>
        </p:nvSpPr>
        <p:spPr>
          <a:xfrm>
            <a:off x="4287704" y="3886377"/>
            <a:ext cx="15503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Drug exposure</a:t>
            </a:r>
          </a:p>
          <a:p>
            <a:pPr algn="ctr"/>
            <a:r>
              <a:rPr lang="en-US" dirty="0"/>
              <a:t>(mg/L)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ADF22468-C885-2E48-95DC-659BD23A97FD}"/>
              </a:ext>
            </a:extLst>
          </p:cNvPr>
          <p:cNvSpPr txBox="1"/>
          <p:nvPr/>
        </p:nvSpPr>
        <p:spPr>
          <a:xfrm>
            <a:off x="1757868" y="4429339"/>
            <a:ext cx="2553648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400" b="1" dirty="0"/>
              <a:t>Dose finding study</a:t>
            </a:r>
          </a:p>
        </p:txBody>
      </p:sp>
      <p:sp>
        <p:nvSpPr>
          <p:cNvPr id="60" name="Freeform 59">
            <a:extLst>
              <a:ext uri="{FF2B5EF4-FFF2-40B4-BE49-F238E27FC236}">
                <a16:creationId xmlns:a16="http://schemas.microsoft.com/office/drawing/2014/main" id="{A10CFE88-69EA-8A41-99DB-DBAB7632EA24}"/>
              </a:ext>
            </a:extLst>
          </p:cNvPr>
          <p:cNvSpPr/>
          <p:nvPr/>
        </p:nvSpPr>
        <p:spPr>
          <a:xfrm>
            <a:off x="1835652" y="2161527"/>
            <a:ext cx="2502169" cy="1710540"/>
          </a:xfrm>
          <a:custGeom>
            <a:avLst/>
            <a:gdLst>
              <a:gd name="connsiteX0" fmla="*/ 0 w 2074985"/>
              <a:gd name="connsiteY0" fmla="*/ 1559170 h 1559170"/>
              <a:gd name="connsiteX1" fmla="*/ 0 w 2074985"/>
              <a:gd name="connsiteY1" fmla="*/ 1559170 h 1559170"/>
              <a:gd name="connsiteX2" fmla="*/ 93785 w 2074985"/>
              <a:gd name="connsiteY2" fmla="*/ 1500554 h 1559170"/>
              <a:gd name="connsiteX3" fmla="*/ 128954 w 2074985"/>
              <a:gd name="connsiteY3" fmla="*/ 1488831 h 1559170"/>
              <a:gd name="connsiteX4" fmla="*/ 234462 w 2074985"/>
              <a:gd name="connsiteY4" fmla="*/ 1430216 h 1559170"/>
              <a:gd name="connsiteX5" fmla="*/ 339969 w 2074985"/>
              <a:gd name="connsiteY5" fmla="*/ 1371600 h 1559170"/>
              <a:gd name="connsiteX6" fmla="*/ 375139 w 2074985"/>
              <a:gd name="connsiteY6" fmla="*/ 1348154 h 1559170"/>
              <a:gd name="connsiteX7" fmla="*/ 445477 w 2074985"/>
              <a:gd name="connsiteY7" fmla="*/ 1324708 h 1559170"/>
              <a:gd name="connsiteX8" fmla="*/ 480646 w 2074985"/>
              <a:gd name="connsiteY8" fmla="*/ 1312985 h 1559170"/>
              <a:gd name="connsiteX9" fmla="*/ 515815 w 2074985"/>
              <a:gd name="connsiteY9" fmla="*/ 1277816 h 1559170"/>
              <a:gd name="connsiteX10" fmla="*/ 797169 w 2074985"/>
              <a:gd name="connsiteY10" fmla="*/ 304800 h 1559170"/>
              <a:gd name="connsiteX11" fmla="*/ 1137139 w 2074985"/>
              <a:gd name="connsiteY11" fmla="*/ 0 h 1559170"/>
              <a:gd name="connsiteX12" fmla="*/ 1453662 w 2074985"/>
              <a:gd name="connsiteY12" fmla="*/ 281354 h 1559170"/>
              <a:gd name="connsiteX13" fmla="*/ 1664677 w 2074985"/>
              <a:gd name="connsiteY13" fmla="*/ 1289539 h 1559170"/>
              <a:gd name="connsiteX14" fmla="*/ 2074985 w 2074985"/>
              <a:gd name="connsiteY14" fmla="*/ 1524000 h 155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074985" h="1559170">
                <a:moveTo>
                  <a:pt x="0" y="1559170"/>
                </a:moveTo>
                <a:lnTo>
                  <a:pt x="0" y="1559170"/>
                </a:lnTo>
                <a:cubicBezTo>
                  <a:pt x="31262" y="1539631"/>
                  <a:pt x="61421" y="1518207"/>
                  <a:pt x="93785" y="1500554"/>
                </a:cubicBezTo>
                <a:cubicBezTo>
                  <a:pt x="104633" y="1494637"/>
                  <a:pt x="118152" y="1494832"/>
                  <a:pt x="128954" y="1488831"/>
                </a:cubicBezTo>
                <a:cubicBezTo>
                  <a:pt x="249882" y="1421649"/>
                  <a:pt x="154883" y="1456742"/>
                  <a:pt x="234462" y="1430216"/>
                </a:cubicBezTo>
                <a:cubicBezTo>
                  <a:pt x="344832" y="1319846"/>
                  <a:pt x="167850" y="1486342"/>
                  <a:pt x="339969" y="1371600"/>
                </a:cubicBezTo>
                <a:cubicBezTo>
                  <a:pt x="351692" y="1363785"/>
                  <a:pt x="362264" y="1353876"/>
                  <a:pt x="375139" y="1348154"/>
                </a:cubicBezTo>
                <a:cubicBezTo>
                  <a:pt x="397723" y="1338117"/>
                  <a:pt x="422031" y="1332523"/>
                  <a:pt x="445477" y="1324708"/>
                </a:cubicBezTo>
                <a:lnTo>
                  <a:pt x="480646" y="1312985"/>
                </a:lnTo>
                <a:cubicBezTo>
                  <a:pt x="506260" y="1274565"/>
                  <a:pt x="490003" y="1277816"/>
                  <a:pt x="515815" y="1277816"/>
                </a:cubicBezTo>
                <a:lnTo>
                  <a:pt x="797169" y="304800"/>
                </a:lnTo>
                <a:lnTo>
                  <a:pt x="1137139" y="0"/>
                </a:lnTo>
                <a:lnTo>
                  <a:pt x="1453662" y="281354"/>
                </a:lnTo>
                <a:lnTo>
                  <a:pt x="1664677" y="1289539"/>
                </a:lnTo>
                <a:lnTo>
                  <a:pt x="2074985" y="1524000"/>
                </a:lnTo>
              </a:path>
            </a:pathLst>
          </a:custGeom>
          <a:solidFill>
            <a:srgbClr val="705DA0">
              <a:alpha val="6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Freeform 61">
            <a:extLst>
              <a:ext uri="{FF2B5EF4-FFF2-40B4-BE49-F238E27FC236}">
                <a16:creationId xmlns:a16="http://schemas.microsoft.com/office/drawing/2014/main" id="{B4EDE21D-1F1E-8C48-BD02-6C934B143F89}"/>
              </a:ext>
            </a:extLst>
          </p:cNvPr>
          <p:cNvSpPr/>
          <p:nvPr/>
        </p:nvSpPr>
        <p:spPr>
          <a:xfrm>
            <a:off x="646992" y="2162364"/>
            <a:ext cx="2502169" cy="1710540"/>
          </a:xfrm>
          <a:custGeom>
            <a:avLst/>
            <a:gdLst>
              <a:gd name="connsiteX0" fmla="*/ 0 w 2074985"/>
              <a:gd name="connsiteY0" fmla="*/ 1559170 h 1559170"/>
              <a:gd name="connsiteX1" fmla="*/ 0 w 2074985"/>
              <a:gd name="connsiteY1" fmla="*/ 1559170 h 1559170"/>
              <a:gd name="connsiteX2" fmla="*/ 93785 w 2074985"/>
              <a:gd name="connsiteY2" fmla="*/ 1500554 h 1559170"/>
              <a:gd name="connsiteX3" fmla="*/ 128954 w 2074985"/>
              <a:gd name="connsiteY3" fmla="*/ 1488831 h 1559170"/>
              <a:gd name="connsiteX4" fmla="*/ 234462 w 2074985"/>
              <a:gd name="connsiteY4" fmla="*/ 1430216 h 1559170"/>
              <a:gd name="connsiteX5" fmla="*/ 339969 w 2074985"/>
              <a:gd name="connsiteY5" fmla="*/ 1371600 h 1559170"/>
              <a:gd name="connsiteX6" fmla="*/ 375139 w 2074985"/>
              <a:gd name="connsiteY6" fmla="*/ 1348154 h 1559170"/>
              <a:gd name="connsiteX7" fmla="*/ 445477 w 2074985"/>
              <a:gd name="connsiteY7" fmla="*/ 1324708 h 1559170"/>
              <a:gd name="connsiteX8" fmla="*/ 480646 w 2074985"/>
              <a:gd name="connsiteY8" fmla="*/ 1312985 h 1559170"/>
              <a:gd name="connsiteX9" fmla="*/ 515815 w 2074985"/>
              <a:gd name="connsiteY9" fmla="*/ 1277816 h 1559170"/>
              <a:gd name="connsiteX10" fmla="*/ 797169 w 2074985"/>
              <a:gd name="connsiteY10" fmla="*/ 304800 h 1559170"/>
              <a:gd name="connsiteX11" fmla="*/ 1137139 w 2074985"/>
              <a:gd name="connsiteY11" fmla="*/ 0 h 1559170"/>
              <a:gd name="connsiteX12" fmla="*/ 1453662 w 2074985"/>
              <a:gd name="connsiteY12" fmla="*/ 281354 h 1559170"/>
              <a:gd name="connsiteX13" fmla="*/ 1664677 w 2074985"/>
              <a:gd name="connsiteY13" fmla="*/ 1289539 h 1559170"/>
              <a:gd name="connsiteX14" fmla="*/ 2074985 w 2074985"/>
              <a:gd name="connsiteY14" fmla="*/ 1524000 h 155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074985" h="1559170">
                <a:moveTo>
                  <a:pt x="0" y="1559170"/>
                </a:moveTo>
                <a:lnTo>
                  <a:pt x="0" y="1559170"/>
                </a:lnTo>
                <a:cubicBezTo>
                  <a:pt x="31262" y="1539631"/>
                  <a:pt x="61421" y="1518207"/>
                  <a:pt x="93785" y="1500554"/>
                </a:cubicBezTo>
                <a:cubicBezTo>
                  <a:pt x="104633" y="1494637"/>
                  <a:pt x="118152" y="1494832"/>
                  <a:pt x="128954" y="1488831"/>
                </a:cubicBezTo>
                <a:cubicBezTo>
                  <a:pt x="249882" y="1421649"/>
                  <a:pt x="154883" y="1456742"/>
                  <a:pt x="234462" y="1430216"/>
                </a:cubicBezTo>
                <a:cubicBezTo>
                  <a:pt x="344832" y="1319846"/>
                  <a:pt x="167850" y="1486342"/>
                  <a:pt x="339969" y="1371600"/>
                </a:cubicBezTo>
                <a:cubicBezTo>
                  <a:pt x="351692" y="1363785"/>
                  <a:pt x="362264" y="1353876"/>
                  <a:pt x="375139" y="1348154"/>
                </a:cubicBezTo>
                <a:cubicBezTo>
                  <a:pt x="397723" y="1338117"/>
                  <a:pt x="422031" y="1332523"/>
                  <a:pt x="445477" y="1324708"/>
                </a:cubicBezTo>
                <a:lnTo>
                  <a:pt x="480646" y="1312985"/>
                </a:lnTo>
                <a:cubicBezTo>
                  <a:pt x="506260" y="1274565"/>
                  <a:pt x="490003" y="1277816"/>
                  <a:pt x="515815" y="1277816"/>
                </a:cubicBezTo>
                <a:lnTo>
                  <a:pt x="797169" y="304800"/>
                </a:lnTo>
                <a:lnTo>
                  <a:pt x="1137139" y="0"/>
                </a:lnTo>
                <a:lnTo>
                  <a:pt x="1453662" y="281354"/>
                </a:lnTo>
                <a:lnTo>
                  <a:pt x="1664677" y="1289539"/>
                </a:lnTo>
                <a:lnTo>
                  <a:pt x="2074985" y="1524000"/>
                </a:lnTo>
              </a:path>
            </a:pathLst>
          </a:custGeom>
          <a:solidFill>
            <a:schemeClr val="accent1">
              <a:lumMod val="20000"/>
              <a:lumOff val="80000"/>
              <a:alpha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Freeform 63">
            <a:extLst>
              <a:ext uri="{FF2B5EF4-FFF2-40B4-BE49-F238E27FC236}">
                <a16:creationId xmlns:a16="http://schemas.microsoft.com/office/drawing/2014/main" id="{F932FA2C-416F-2B4B-A8A1-5B004BE4504B}"/>
              </a:ext>
            </a:extLst>
          </p:cNvPr>
          <p:cNvSpPr/>
          <p:nvPr/>
        </p:nvSpPr>
        <p:spPr>
          <a:xfrm>
            <a:off x="3060432" y="2162363"/>
            <a:ext cx="2502169" cy="1710540"/>
          </a:xfrm>
          <a:custGeom>
            <a:avLst/>
            <a:gdLst>
              <a:gd name="connsiteX0" fmla="*/ 0 w 2074985"/>
              <a:gd name="connsiteY0" fmla="*/ 1559170 h 1559170"/>
              <a:gd name="connsiteX1" fmla="*/ 0 w 2074985"/>
              <a:gd name="connsiteY1" fmla="*/ 1559170 h 1559170"/>
              <a:gd name="connsiteX2" fmla="*/ 93785 w 2074985"/>
              <a:gd name="connsiteY2" fmla="*/ 1500554 h 1559170"/>
              <a:gd name="connsiteX3" fmla="*/ 128954 w 2074985"/>
              <a:gd name="connsiteY3" fmla="*/ 1488831 h 1559170"/>
              <a:gd name="connsiteX4" fmla="*/ 234462 w 2074985"/>
              <a:gd name="connsiteY4" fmla="*/ 1430216 h 1559170"/>
              <a:gd name="connsiteX5" fmla="*/ 339969 w 2074985"/>
              <a:gd name="connsiteY5" fmla="*/ 1371600 h 1559170"/>
              <a:gd name="connsiteX6" fmla="*/ 375139 w 2074985"/>
              <a:gd name="connsiteY6" fmla="*/ 1348154 h 1559170"/>
              <a:gd name="connsiteX7" fmla="*/ 445477 w 2074985"/>
              <a:gd name="connsiteY7" fmla="*/ 1324708 h 1559170"/>
              <a:gd name="connsiteX8" fmla="*/ 480646 w 2074985"/>
              <a:gd name="connsiteY8" fmla="*/ 1312985 h 1559170"/>
              <a:gd name="connsiteX9" fmla="*/ 515815 w 2074985"/>
              <a:gd name="connsiteY9" fmla="*/ 1277816 h 1559170"/>
              <a:gd name="connsiteX10" fmla="*/ 797169 w 2074985"/>
              <a:gd name="connsiteY10" fmla="*/ 304800 h 1559170"/>
              <a:gd name="connsiteX11" fmla="*/ 1137139 w 2074985"/>
              <a:gd name="connsiteY11" fmla="*/ 0 h 1559170"/>
              <a:gd name="connsiteX12" fmla="*/ 1453662 w 2074985"/>
              <a:gd name="connsiteY12" fmla="*/ 281354 h 1559170"/>
              <a:gd name="connsiteX13" fmla="*/ 1664677 w 2074985"/>
              <a:gd name="connsiteY13" fmla="*/ 1289539 h 1559170"/>
              <a:gd name="connsiteX14" fmla="*/ 2074985 w 2074985"/>
              <a:gd name="connsiteY14" fmla="*/ 1524000 h 155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074985" h="1559170">
                <a:moveTo>
                  <a:pt x="0" y="1559170"/>
                </a:moveTo>
                <a:lnTo>
                  <a:pt x="0" y="1559170"/>
                </a:lnTo>
                <a:cubicBezTo>
                  <a:pt x="31262" y="1539631"/>
                  <a:pt x="61421" y="1518207"/>
                  <a:pt x="93785" y="1500554"/>
                </a:cubicBezTo>
                <a:cubicBezTo>
                  <a:pt x="104633" y="1494637"/>
                  <a:pt x="118152" y="1494832"/>
                  <a:pt x="128954" y="1488831"/>
                </a:cubicBezTo>
                <a:cubicBezTo>
                  <a:pt x="249882" y="1421649"/>
                  <a:pt x="154883" y="1456742"/>
                  <a:pt x="234462" y="1430216"/>
                </a:cubicBezTo>
                <a:cubicBezTo>
                  <a:pt x="344832" y="1319846"/>
                  <a:pt x="167850" y="1486342"/>
                  <a:pt x="339969" y="1371600"/>
                </a:cubicBezTo>
                <a:cubicBezTo>
                  <a:pt x="351692" y="1363785"/>
                  <a:pt x="362264" y="1353876"/>
                  <a:pt x="375139" y="1348154"/>
                </a:cubicBezTo>
                <a:cubicBezTo>
                  <a:pt x="397723" y="1338117"/>
                  <a:pt x="422031" y="1332523"/>
                  <a:pt x="445477" y="1324708"/>
                </a:cubicBezTo>
                <a:lnTo>
                  <a:pt x="480646" y="1312985"/>
                </a:lnTo>
                <a:cubicBezTo>
                  <a:pt x="506260" y="1274565"/>
                  <a:pt x="490003" y="1277816"/>
                  <a:pt x="515815" y="1277816"/>
                </a:cubicBezTo>
                <a:lnTo>
                  <a:pt x="797169" y="304800"/>
                </a:lnTo>
                <a:lnTo>
                  <a:pt x="1137139" y="0"/>
                </a:lnTo>
                <a:lnTo>
                  <a:pt x="1453662" y="281354"/>
                </a:lnTo>
                <a:lnTo>
                  <a:pt x="1664677" y="1289539"/>
                </a:lnTo>
                <a:lnTo>
                  <a:pt x="2074985" y="1524000"/>
                </a:lnTo>
              </a:path>
            </a:pathLst>
          </a:custGeom>
          <a:solidFill>
            <a:schemeClr val="accent2">
              <a:lumMod val="20000"/>
              <a:lumOff val="80000"/>
              <a:alpha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3BDD14-38DA-8F43-B4B5-A221F7B69607}"/>
              </a:ext>
            </a:extLst>
          </p:cNvPr>
          <p:cNvSpPr txBox="1"/>
          <p:nvPr/>
        </p:nvSpPr>
        <p:spPr>
          <a:xfrm>
            <a:off x="1126051" y="2723694"/>
            <a:ext cx="15693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Poor </a:t>
            </a:r>
          </a:p>
          <a:p>
            <a:pPr algn="ctr"/>
            <a:r>
              <a:rPr lang="en-US" dirty="0"/>
              <a:t>efficacy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48D7DA88-ADBC-B44C-B1DE-F872B7AFD22D}"/>
              </a:ext>
            </a:extLst>
          </p:cNvPr>
          <p:cNvSpPr txBox="1"/>
          <p:nvPr/>
        </p:nvSpPr>
        <p:spPr>
          <a:xfrm>
            <a:off x="3649999" y="2721906"/>
            <a:ext cx="15693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Too</a:t>
            </a:r>
          </a:p>
          <a:p>
            <a:pPr algn="ctr"/>
            <a:r>
              <a:rPr lang="en-US" dirty="0"/>
              <a:t>toxic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C30DD116-CE93-0F45-B772-F7ADCF28A5F2}"/>
              </a:ext>
            </a:extLst>
          </p:cNvPr>
          <p:cNvSpPr txBox="1"/>
          <p:nvPr/>
        </p:nvSpPr>
        <p:spPr>
          <a:xfrm>
            <a:off x="6716217" y="5793904"/>
            <a:ext cx="5271344" cy="92333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Model-based precision dosing</a:t>
            </a:r>
          </a:p>
          <a:p>
            <a:pPr marL="342900" indent="-342900" algn="ctr">
              <a:buAutoNum type="arabicPeriod"/>
            </a:pPr>
            <a:r>
              <a:rPr lang="en-US" dirty="0"/>
              <a:t>Where is the window (PD)?</a:t>
            </a:r>
          </a:p>
          <a:p>
            <a:pPr marL="342900" indent="-342900" algn="ctr">
              <a:buAutoNum type="arabicPeriod"/>
            </a:pPr>
            <a:r>
              <a:rPr lang="en-US" dirty="0"/>
              <a:t>How to fit the cohort within the window (PK)?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6F01BF1-190E-6D89-D6E9-5CFD1FB67CB0}"/>
              </a:ext>
            </a:extLst>
          </p:cNvPr>
          <p:cNvSpPr txBox="1"/>
          <p:nvPr/>
        </p:nvSpPr>
        <p:spPr>
          <a:xfrm>
            <a:off x="1459316" y="1618575"/>
            <a:ext cx="11018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/>
              <a:t>Dose level </a:t>
            </a:r>
          </a:p>
          <a:p>
            <a:pPr algn="ctr"/>
            <a:r>
              <a:rPr lang="en-US" sz="1600" b="1" dirty="0"/>
              <a:t>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C49D78-3571-70B6-B3F7-B3E2AE4E96CA}"/>
              </a:ext>
            </a:extLst>
          </p:cNvPr>
          <p:cNvSpPr txBox="1"/>
          <p:nvPr/>
        </p:nvSpPr>
        <p:spPr>
          <a:xfrm>
            <a:off x="2643213" y="1623330"/>
            <a:ext cx="11018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/>
              <a:t>Dose level </a:t>
            </a:r>
          </a:p>
          <a:p>
            <a:pPr algn="ctr"/>
            <a:r>
              <a:rPr lang="en-US" sz="1600" b="1" dirty="0"/>
              <a:t>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609388-2F99-0492-362B-F10B6134F410}"/>
              </a:ext>
            </a:extLst>
          </p:cNvPr>
          <p:cNvSpPr txBox="1"/>
          <p:nvPr/>
        </p:nvSpPr>
        <p:spPr>
          <a:xfrm>
            <a:off x="3956722" y="1617145"/>
            <a:ext cx="11018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/>
              <a:t>Dose level </a:t>
            </a:r>
          </a:p>
          <a:p>
            <a:pPr algn="ctr"/>
            <a:r>
              <a:rPr lang="en-US" sz="1600" b="1" dirty="0"/>
              <a:t>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59104E-1457-8055-42A6-E8C3C67135CF}"/>
              </a:ext>
            </a:extLst>
          </p:cNvPr>
          <p:cNvSpPr txBox="1"/>
          <p:nvPr/>
        </p:nvSpPr>
        <p:spPr>
          <a:xfrm>
            <a:off x="8297744" y="1123586"/>
            <a:ext cx="11018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/>
              <a:t>Dose level </a:t>
            </a:r>
          </a:p>
          <a:p>
            <a:pPr algn="ctr"/>
            <a:r>
              <a:rPr lang="en-US" sz="1600" b="1" dirty="0"/>
              <a:t>2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C37F2CD-F82C-744E-9EF6-2CF01E1D7D68}"/>
              </a:ext>
            </a:extLst>
          </p:cNvPr>
          <p:cNvCxnSpPr>
            <a:cxnSpLocks/>
          </p:cNvCxnSpPr>
          <p:nvPr/>
        </p:nvCxnSpPr>
        <p:spPr>
          <a:xfrm>
            <a:off x="5701506" y="4360297"/>
            <a:ext cx="932849" cy="46175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F03C344E-322C-5541-8038-3D6B5A5DBBE1}"/>
              </a:ext>
            </a:extLst>
          </p:cNvPr>
          <p:cNvSpPr/>
          <p:nvPr/>
        </p:nvSpPr>
        <p:spPr>
          <a:xfrm>
            <a:off x="7004999" y="4500077"/>
            <a:ext cx="1511061" cy="110729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Under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therapeutic</a:t>
            </a:r>
          </a:p>
        </p:txBody>
      </p:sp>
    </p:spTree>
    <p:extLst>
      <p:ext uri="{BB962C8B-B14F-4D97-AF65-F5344CB8AC3E}">
        <p14:creationId xmlns:p14="http://schemas.microsoft.com/office/powerpoint/2010/main" val="42547934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medical information&#10;&#10;Description automatically generated">
            <a:extLst>
              <a:ext uri="{FF2B5EF4-FFF2-40B4-BE49-F238E27FC236}">
                <a16:creationId xmlns:a16="http://schemas.microsoft.com/office/drawing/2014/main" id="{28FED350-F2F1-6279-A490-AA60D300F599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6273800" y="174625"/>
            <a:ext cx="5918200" cy="3035300"/>
          </a:xfr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DAC0FEB-4E0A-BAD2-8951-8E547000CA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0512943"/>
              </p:ext>
            </p:extLst>
          </p:nvPr>
        </p:nvGraphicFramePr>
        <p:xfrm>
          <a:off x="1541179" y="1456226"/>
          <a:ext cx="9109643" cy="3693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85050">
                  <a:extLst>
                    <a:ext uri="{9D8B030D-6E8A-4147-A177-3AD203B41FA5}">
                      <a16:colId xmlns:a16="http://schemas.microsoft.com/office/drawing/2014/main" val="2043219658"/>
                    </a:ext>
                  </a:extLst>
                </a:gridCol>
                <a:gridCol w="1459669">
                  <a:extLst>
                    <a:ext uri="{9D8B030D-6E8A-4147-A177-3AD203B41FA5}">
                      <a16:colId xmlns:a16="http://schemas.microsoft.com/office/drawing/2014/main" val="3189546908"/>
                    </a:ext>
                  </a:extLst>
                </a:gridCol>
                <a:gridCol w="5264924">
                  <a:extLst>
                    <a:ext uri="{9D8B030D-6E8A-4147-A177-3AD203B41FA5}">
                      <a16:colId xmlns:a16="http://schemas.microsoft.com/office/drawing/2014/main" val="39745329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Clinical field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Drugs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82571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Infectious disease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114 (43%)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/>
                        <a:t>Vancomycin</a:t>
                      </a:r>
                      <a:r>
                        <a:rPr lang="en-US" dirty="0"/>
                        <a:t>, piperacillin, anti-TB, azoles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65045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Transplant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32 (12%)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Busulfan (9), immunosuppression (15), anti-T cell therapy (4), eculizumab (3)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98474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IBD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 (7%)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Infliximab, adalimumab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7409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Psychiatry/seizure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 (6%)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SSRI, clozapine, olanzapine, VPA, lamotrigine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66638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Oncology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 (6%)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Tamoxifen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91638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Neonates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 (4%)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Caffeine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31756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Other drugs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 (5%)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Warfarin, rivaroxaban, Factor 7,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9636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No drug/field named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44 (17%)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(methodology, reviews)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6149428"/>
                  </a:ext>
                </a:extLst>
              </a:tr>
            </a:tbl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98500251-252C-7940-93CD-16F5BDB6220F}"/>
              </a:ext>
            </a:extLst>
          </p:cNvPr>
          <p:cNvSpPr/>
          <p:nvPr/>
        </p:nvSpPr>
        <p:spPr>
          <a:xfrm>
            <a:off x="3413215" y="160413"/>
            <a:ext cx="5365571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sz="3600" dirty="0"/>
              <a:t>When is MIPD indicated?</a:t>
            </a:r>
          </a:p>
        </p:txBody>
      </p:sp>
    </p:spTree>
    <p:extLst>
      <p:ext uri="{BB962C8B-B14F-4D97-AF65-F5344CB8AC3E}">
        <p14:creationId xmlns:p14="http://schemas.microsoft.com/office/powerpoint/2010/main" val="34923790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7DFE83-307B-0785-2DEC-C21C1EE4E8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0E6AD0-7FDE-BA64-6D9A-D29E9A501A6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 dirty="0"/>
              <a:t>What is MIPD</a:t>
            </a:r>
          </a:p>
          <a:p>
            <a:pPr marL="514350" indent="-514350">
              <a:buAutoNum type="arabicPeriod"/>
            </a:pPr>
            <a:r>
              <a:rPr lang="en-US" dirty="0">
                <a:solidFill>
                  <a:srgbClr val="FF0000"/>
                </a:solidFill>
              </a:rPr>
              <a:t>Why/when is MIPD needed</a:t>
            </a:r>
          </a:p>
          <a:p>
            <a:pPr marL="514350" indent="-514350">
              <a:buAutoNum type="arabicPeriod"/>
            </a:pPr>
            <a:r>
              <a:rPr lang="en-US" dirty="0"/>
              <a:t>Landscape of clinical “precision dosing”</a:t>
            </a:r>
          </a:p>
          <a:p>
            <a:pPr marL="514350" indent="-514350">
              <a:buAutoNum type="arabicPeriod"/>
            </a:pPr>
            <a:r>
              <a:rPr lang="en-US" dirty="0"/>
              <a:t>MIPD via a software (</a:t>
            </a:r>
            <a:r>
              <a:rPr lang="en-US" dirty="0" err="1"/>
              <a:t>InsightRx</a:t>
            </a:r>
            <a:r>
              <a:rPr lang="en-US" dirty="0"/>
              <a:t>®)</a:t>
            </a:r>
          </a:p>
          <a:p>
            <a:pPr marL="514350" indent="-514350">
              <a:buAutoNum type="arabicPeriod"/>
            </a:pPr>
            <a:r>
              <a:rPr lang="en-US" dirty="0"/>
              <a:t>Novel MIPD research (voriconazole) 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1AF3047-6A05-F93D-9A38-71304D131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9985160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2C3E24-D0D7-6647-91F1-0D8EC8495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0" dirty="0">
                <a:latin typeface="+mn-lt"/>
              </a:rPr>
              <a:t>When MIPD is indicated?</a:t>
            </a:r>
          </a:p>
        </p:txBody>
      </p:sp>
      <p:pic>
        <p:nvPicPr>
          <p:cNvPr id="2050" name="Picture 2" descr="A Needle and A Thread">
            <a:extLst>
              <a:ext uri="{FF2B5EF4-FFF2-40B4-BE49-F238E27FC236}">
                <a16:creationId xmlns:a16="http://schemas.microsoft.com/office/drawing/2014/main" id="{0D8FFDFE-18D0-4458-3E4B-D9AF80DDC5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38000" l="0" r="92063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59175"/>
          <a:stretch/>
        </p:blipFill>
        <p:spPr bwMode="auto">
          <a:xfrm rot="1456629">
            <a:off x="8048815" y="2096709"/>
            <a:ext cx="1799351" cy="583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37412FF-BCA2-724B-8E96-5359AF2A2C52}"/>
              </a:ext>
            </a:extLst>
          </p:cNvPr>
          <p:cNvSpPr/>
          <p:nvPr/>
        </p:nvSpPr>
        <p:spPr>
          <a:xfrm>
            <a:off x="9124031" y="1569057"/>
            <a:ext cx="1511061" cy="1107292"/>
          </a:xfrm>
          <a:prstGeom prst="rect">
            <a:avLst/>
          </a:prstGeom>
          <a:solidFill>
            <a:srgbClr val="FF0000">
              <a:alpha val="59000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Super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therapeutic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3A26BBC-927A-534A-8F48-51CE4677C56C}"/>
              </a:ext>
            </a:extLst>
          </p:cNvPr>
          <p:cNvCxnSpPr>
            <a:cxnSpLocks/>
          </p:cNvCxnSpPr>
          <p:nvPr/>
        </p:nvCxnSpPr>
        <p:spPr>
          <a:xfrm>
            <a:off x="7020490" y="1479312"/>
            <a:ext cx="3" cy="119870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2C74F9D-67BC-7244-9A90-7FCF1B0C4114}"/>
              </a:ext>
            </a:extLst>
          </p:cNvPr>
          <p:cNvCxnSpPr>
            <a:cxnSpLocks/>
          </p:cNvCxnSpPr>
          <p:nvPr/>
        </p:nvCxnSpPr>
        <p:spPr>
          <a:xfrm>
            <a:off x="7020490" y="2678812"/>
            <a:ext cx="384048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D94D80A-83D0-B640-A152-B66670111384}"/>
              </a:ext>
            </a:extLst>
          </p:cNvPr>
          <p:cNvSpPr txBox="1"/>
          <p:nvPr/>
        </p:nvSpPr>
        <p:spPr>
          <a:xfrm>
            <a:off x="10614812" y="2207500"/>
            <a:ext cx="15537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Drug </a:t>
            </a:r>
          </a:p>
          <a:p>
            <a:pPr algn="ctr"/>
            <a:r>
              <a:rPr lang="en-US" sz="1600" dirty="0"/>
              <a:t>exposure</a:t>
            </a:r>
          </a:p>
          <a:p>
            <a:pPr algn="ctr"/>
            <a:r>
              <a:rPr lang="en-US" sz="1600" dirty="0"/>
              <a:t>(mg/L)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B7492CC-FAD0-E24F-A21C-7DA8954D9293}"/>
              </a:ext>
            </a:extLst>
          </p:cNvPr>
          <p:cNvCxnSpPr>
            <a:cxnSpLocks/>
          </p:cNvCxnSpPr>
          <p:nvPr/>
        </p:nvCxnSpPr>
        <p:spPr>
          <a:xfrm>
            <a:off x="7020490" y="3978624"/>
            <a:ext cx="1557" cy="97233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E06E2B6-3477-FE46-A456-54A2116A117D}"/>
              </a:ext>
            </a:extLst>
          </p:cNvPr>
          <p:cNvCxnSpPr>
            <a:cxnSpLocks/>
            <a:stCxn id="18" idx="0"/>
          </p:cNvCxnSpPr>
          <p:nvPr/>
        </p:nvCxnSpPr>
        <p:spPr>
          <a:xfrm flipV="1">
            <a:off x="7022046" y="4936646"/>
            <a:ext cx="4005184" cy="83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2DC8590D-B8C0-D549-90ED-A99BAB0D471E}"/>
              </a:ext>
            </a:extLst>
          </p:cNvPr>
          <p:cNvSpPr txBox="1"/>
          <p:nvPr/>
        </p:nvSpPr>
        <p:spPr>
          <a:xfrm>
            <a:off x="6386303" y="3290267"/>
            <a:ext cx="10371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 of patients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649DACF-7D3A-D645-807C-4248D4CD0507}"/>
              </a:ext>
            </a:extLst>
          </p:cNvPr>
          <p:cNvSpPr txBox="1"/>
          <p:nvPr/>
        </p:nvSpPr>
        <p:spPr>
          <a:xfrm>
            <a:off x="10705299" y="4251140"/>
            <a:ext cx="14075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Drug exposure</a:t>
            </a:r>
          </a:p>
          <a:p>
            <a:pPr algn="ctr"/>
            <a:r>
              <a:rPr lang="en-US" sz="1600" dirty="0"/>
              <a:t>(mg/L)</a:t>
            </a:r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DB9D2B48-A272-574E-98BC-B3DDA80FED1A}"/>
              </a:ext>
            </a:extLst>
          </p:cNvPr>
          <p:cNvSpPr/>
          <p:nvPr/>
        </p:nvSpPr>
        <p:spPr>
          <a:xfrm>
            <a:off x="7992991" y="3978624"/>
            <a:ext cx="1994513" cy="958021"/>
          </a:xfrm>
          <a:custGeom>
            <a:avLst/>
            <a:gdLst>
              <a:gd name="connsiteX0" fmla="*/ 0 w 2074985"/>
              <a:gd name="connsiteY0" fmla="*/ 1559170 h 1559170"/>
              <a:gd name="connsiteX1" fmla="*/ 0 w 2074985"/>
              <a:gd name="connsiteY1" fmla="*/ 1559170 h 1559170"/>
              <a:gd name="connsiteX2" fmla="*/ 93785 w 2074985"/>
              <a:gd name="connsiteY2" fmla="*/ 1500554 h 1559170"/>
              <a:gd name="connsiteX3" fmla="*/ 128954 w 2074985"/>
              <a:gd name="connsiteY3" fmla="*/ 1488831 h 1559170"/>
              <a:gd name="connsiteX4" fmla="*/ 234462 w 2074985"/>
              <a:gd name="connsiteY4" fmla="*/ 1430216 h 1559170"/>
              <a:gd name="connsiteX5" fmla="*/ 339969 w 2074985"/>
              <a:gd name="connsiteY5" fmla="*/ 1371600 h 1559170"/>
              <a:gd name="connsiteX6" fmla="*/ 375139 w 2074985"/>
              <a:gd name="connsiteY6" fmla="*/ 1348154 h 1559170"/>
              <a:gd name="connsiteX7" fmla="*/ 445477 w 2074985"/>
              <a:gd name="connsiteY7" fmla="*/ 1324708 h 1559170"/>
              <a:gd name="connsiteX8" fmla="*/ 480646 w 2074985"/>
              <a:gd name="connsiteY8" fmla="*/ 1312985 h 1559170"/>
              <a:gd name="connsiteX9" fmla="*/ 515815 w 2074985"/>
              <a:gd name="connsiteY9" fmla="*/ 1277816 h 1559170"/>
              <a:gd name="connsiteX10" fmla="*/ 797169 w 2074985"/>
              <a:gd name="connsiteY10" fmla="*/ 304800 h 1559170"/>
              <a:gd name="connsiteX11" fmla="*/ 1137139 w 2074985"/>
              <a:gd name="connsiteY11" fmla="*/ 0 h 1559170"/>
              <a:gd name="connsiteX12" fmla="*/ 1453662 w 2074985"/>
              <a:gd name="connsiteY12" fmla="*/ 281354 h 1559170"/>
              <a:gd name="connsiteX13" fmla="*/ 1664677 w 2074985"/>
              <a:gd name="connsiteY13" fmla="*/ 1289539 h 1559170"/>
              <a:gd name="connsiteX14" fmla="*/ 2074985 w 2074985"/>
              <a:gd name="connsiteY14" fmla="*/ 1524000 h 155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074985" h="1559170">
                <a:moveTo>
                  <a:pt x="0" y="1559170"/>
                </a:moveTo>
                <a:lnTo>
                  <a:pt x="0" y="1559170"/>
                </a:lnTo>
                <a:cubicBezTo>
                  <a:pt x="31262" y="1539631"/>
                  <a:pt x="61421" y="1518207"/>
                  <a:pt x="93785" y="1500554"/>
                </a:cubicBezTo>
                <a:cubicBezTo>
                  <a:pt x="104633" y="1494637"/>
                  <a:pt x="118152" y="1494832"/>
                  <a:pt x="128954" y="1488831"/>
                </a:cubicBezTo>
                <a:cubicBezTo>
                  <a:pt x="249882" y="1421649"/>
                  <a:pt x="154883" y="1456742"/>
                  <a:pt x="234462" y="1430216"/>
                </a:cubicBezTo>
                <a:cubicBezTo>
                  <a:pt x="344832" y="1319846"/>
                  <a:pt x="167850" y="1486342"/>
                  <a:pt x="339969" y="1371600"/>
                </a:cubicBezTo>
                <a:cubicBezTo>
                  <a:pt x="351692" y="1363785"/>
                  <a:pt x="362264" y="1353876"/>
                  <a:pt x="375139" y="1348154"/>
                </a:cubicBezTo>
                <a:cubicBezTo>
                  <a:pt x="397723" y="1338117"/>
                  <a:pt x="422031" y="1332523"/>
                  <a:pt x="445477" y="1324708"/>
                </a:cubicBezTo>
                <a:lnTo>
                  <a:pt x="480646" y="1312985"/>
                </a:lnTo>
                <a:cubicBezTo>
                  <a:pt x="506260" y="1274565"/>
                  <a:pt x="490003" y="1277816"/>
                  <a:pt x="515815" y="1277816"/>
                </a:cubicBezTo>
                <a:lnTo>
                  <a:pt x="797169" y="304800"/>
                </a:lnTo>
                <a:lnTo>
                  <a:pt x="1137139" y="0"/>
                </a:lnTo>
                <a:lnTo>
                  <a:pt x="1453662" y="281354"/>
                </a:lnTo>
                <a:lnTo>
                  <a:pt x="1664677" y="1289539"/>
                </a:lnTo>
                <a:lnTo>
                  <a:pt x="2074985" y="1524000"/>
                </a:lnTo>
              </a:path>
            </a:pathLst>
          </a:custGeom>
          <a:solidFill>
            <a:srgbClr val="705DA0">
              <a:alpha val="6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C5FB536A-A17B-A64B-A238-9734A1F2BBC1}"/>
              </a:ext>
            </a:extLst>
          </p:cNvPr>
          <p:cNvSpPr/>
          <p:nvPr/>
        </p:nvSpPr>
        <p:spPr>
          <a:xfrm>
            <a:off x="7022046" y="3979461"/>
            <a:ext cx="1994513" cy="958021"/>
          </a:xfrm>
          <a:custGeom>
            <a:avLst/>
            <a:gdLst>
              <a:gd name="connsiteX0" fmla="*/ 0 w 2074985"/>
              <a:gd name="connsiteY0" fmla="*/ 1559170 h 1559170"/>
              <a:gd name="connsiteX1" fmla="*/ 0 w 2074985"/>
              <a:gd name="connsiteY1" fmla="*/ 1559170 h 1559170"/>
              <a:gd name="connsiteX2" fmla="*/ 93785 w 2074985"/>
              <a:gd name="connsiteY2" fmla="*/ 1500554 h 1559170"/>
              <a:gd name="connsiteX3" fmla="*/ 128954 w 2074985"/>
              <a:gd name="connsiteY3" fmla="*/ 1488831 h 1559170"/>
              <a:gd name="connsiteX4" fmla="*/ 234462 w 2074985"/>
              <a:gd name="connsiteY4" fmla="*/ 1430216 h 1559170"/>
              <a:gd name="connsiteX5" fmla="*/ 339969 w 2074985"/>
              <a:gd name="connsiteY5" fmla="*/ 1371600 h 1559170"/>
              <a:gd name="connsiteX6" fmla="*/ 375139 w 2074985"/>
              <a:gd name="connsiteY6" fmla="*/ 1348154 h 1559170"/>
              <a:gd name="connsiteX7" fmla="*/ 445477 w 2074985"/>
              <a:gd name="connsiteY7" fmla="*/ 1324708 h 1559170"/>
              <a:gd name="connsiteX8" fmla="*/ 480646 w 2074985"/>
              <a:gd name="connsiteY8" fmla="*/ 1312985 h 1559170"/>
              <a:gd name="connsiteX9" fmla="*/ 515815 w 2074985"/>
              <a:gd name="connsiteY9" fmla="*/ 1277816 h 1559170"/>
              <a:gd name="connsiteX10" fmla="*/ 797169 w 2074985"/>
              <a:gd name="connsiteY10" fmla="*/ 304800 h 1559170"/>
              <a:gd name="connsiteX11" fmla="*/ 1137139 w 2074985"/>
              <a:gd name="connsiteY11" fmla="*/ 0 h 1559170"/>
              <a:gd name="connsiteX12" fmla="*/ 1453662 w 2074985"/>
              <a:gd name="connsiteY12" fmla="*/ 281354 h 1559170"/>
              <a:gd name="connsiteX13" fmla="*/ 1664677 w 2074985"/>
              <a:gd name="connsiteY13" fmla="*/ 1289539 h 1559170"/>
              <a:gd name="connsiteX14" fmla="*/ 2074985 w 2074985"/>
              <a:gd name="connsiteY14" fmla="*/ 1524000 h 155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074985" h="1559170">
                <a:moveTo>
                  <a:pt x="0" y="1559170"/>
                </a:moveTo>
                <a:lnTo>
                  <a:pt x="0" y="1559170"/>
                </a:lnTo>
                <a:cubicBezTo>
                  <a:pt x="31262" y="1539631"/>
                  <a:pt x="61421" y="1518207"/>
                  <a:pt x="93785" y="1500554"/>
                </a:cubicBezTo>
                <a:cubicBezTo>
                  <a:pt x="104633" y="1494637"/>
                  <a:pt x="118152" y="1494832"/>
                  <a:pt x="128954" y="1488831"/>
                </a:cubicBezTo>
                <a:cubicBezTo>
                  <a:pt x="249882" y="1421649"/>
                  <a:pt x="154883" y="1456742"/>
                  <a:pt x="234462" y="1430216"/>
                </a:cubicBezTo>
                <a:cubicBezTo>
                  <a:pt x="344832" y="1319846"/>
                  <a:pt x="167850" y="1486342"/>
                  <a:pt x="339969" y="1371600"/>
                </a:cubicBezTo>
                <a:cubicBezTo>
                  <a:pt x="351692" y="1363785"/>
                  <a:pt x="362264" y="1353876"/>
                  <a:pt x="375139" y="1348154"/>
                </a:cubicBezTo>
                <a:cubicBezTo>
                  <a:pt x="397723" y="1338117"/>
                  <a:pt x="422031" y="1332523"/>
                  <a:pt x="445477" y="1324708"/>
                </a:cubicBezTo>
                <a:lnTo>
                  <a:pt x="480646" y="1312985"/>
                </a:lnTo>
                <a:cubicBezTo>
                  <a:pt x="506260" y="1274565"/>
                  <a:pt x="490003" y="1277816"/>
                  <a:pt x="515815" y="1277816"/>
                </a:cubicBezTo>
                <a:lnTo>
                  <a:pt x="797169" y="304800"/>
                </a:lnTo>
                <a:lnTo>
                  <a:pt x="1137139" y="0"/>
                </a:lnTo>
                <a:lnTo>
                  <a:pt x="1453662" y="281354"/>
                </a:lnTo>
                <a:lnTo>
                  <a:pt x="1664677" y="1289539"/>
                </a:lnTo>
                <a:lnTo>
                  <a:pt x="2074985" y="1524000"/>
                </a:lnTo>
              </a:path>
            </a:pathLst>
          </a:custGeom>
          <a:solidFill>
            <a:schemeClr val="accent1">
              <a:lumMod val="20000"/>
              <a:lumOff val="80000"/>
              <a:alpha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B23D3F46-74DA-6342-AF0C-42F6A3CDCF1A}"/>
              </a:ext>
            </a:extLst>
          </p:cNvPr>
          <p:cNvSpPr/>
          <p:nvPr/>
        </p:nvSpPr>
        <p:spPr>
          <a:xfrm>
            <a:off x="8891201" y="3979460"/>
            <a:ext cx="1994513" cy="958021"/>
          </a:xfrm>
          <a:custGeom>
            <a:avLst/>
            <a:gdLst>
              <a:gd name="connsiteX0" fmla="*/ 0 w 2074985"/>
              <a:gd name="connsiteY0" fmla="*/ 1559170 h 1559170"/>
              <a:gd name="connsiteX1" fmla="*/ 0 w 2074985"/>
              <a:gd name="connsiteY1" fmla="*/ 1559170 h 1559170"/>
              <a:gd name="connsiteX2" fmla="*/ 93785 w 2074985"/>
              <a:gd name="connsiteY2" fmla="*/ 1500554 h 1559170"/>
              <a:gd name="connsiteX3" fmla="*/ 128954 w 2074985"/>
              <a:gd name="connsiteY3" fmla="*/ 1488831 h 1559170"/>
              <a:gd name="connsiteX4" fmla="*/ 234462 w 2074985"/>
              <a:gd name="connsiteY4" fmla="*/ 1430216 h 1559170"/>
              <a:gd name="connsiteX5" fmla="*/ 339969 w 2074985"/>
              <a:gd name="connsiteY5" fmla="*/ 1371600 h 1559170"/>
              <a:gd name="connsiteX6" fmla="*/ 375139 w 2074985"/>
              <a:gd name="connsiteY6" fmla="*/ 1348154 h 1559170"/>
              <a:gd name="connsiteX7" fmla="*/ 445477 w 2074985"/>
              <a:gd name="connsiteY7" fmla="*/ 1324708 h 1559170"/>
              <a:gd name="connsiteX8" fmla="*/ 480646 w 2074985"/>
              <a:gd name="connsiteY8" fmla="*/ 1312985 h 1559170"/>
              <a:gd name="connsiteX9" fmla="*/ 515815 w 2074985"/>
              <a:gd name="connsiteY9" fmla="*/ 1277816 h 1559170"/>
              <a:gd name="connsiteX10" fmla="*/ 797169 w 2074985"/>
              <a:gd name="connsiteY10" fmla="*/ 304800 h 1559170"/>
              <a:gd name="connsiteX11" fmla="*/ 1137139 w 2074985"/>
              <a:gd name="connsiteY11" fmla="*/ 0 h 1559170"/>
              <a:gd name="connsiteX12" fmla="*/ 1453662 w 2074985"/>
              <a:gd name="connsiteY12" fmla="*/ 281354 h 1559170"/>
              <a:gd name="connsiteX13" fmla="*/ 1664677 w 2074985"/>
              <a:gd name="connsiteY13" fmla="*/ 1289539 h 1559170"/>
              <a:gd name="connsiteX14" fmla="*/ 2074985 w 2074985"/>
              <a:gd name="connsiteY14" fmla="*/ 1524000 h 155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074985" h="1559170">
                <a:moveTo>
                  <a:pt x="0" y="1559170"/>
                </a:moveTo>
                <a:lnTo>
                  <a:pt x="0" y="1559170"/>
                </a:lnTo>
                <a:cubicBezTo>
                  <a:pt x="31262" y="1539631"/>
                  <a:pt x="61421" y="1518207"/>
                  <a:pt x="93785" y="1500554"/>
                </a:cubicBezTo>
                <a:cubicBezTo>
                  <a:pt x="104633" y="1494637"/>
                  <a:pt x="118152" y="1494832"/>
                  <a:pt x="128954" y="1488831"/>
                </a:cubicBezTo>
                <a:cubicBezTo>
                  <a:pt x="249882" y="1421649"/>
                  <a:pt x="154883" y="1456742"/>
                  <a:pt x="234462" y="1430216"/>
                </a:cubicBezTo>
                <a:cubicBezTo>
                  <a:pt x="344832" y="1319846"/>
                  <a:pt x="167850" y="1486342"/>
                  <a:pt x="339969" y="1371600"/>
                </a:cubicBezTo>
                <a:cubicBezTo>
                  <a:pt x="351692" y="1363785"/>
                  <a:pt x="362264" y="1353876"/>
                  <a:pt x="375139" y="1348154"/>
                </a:cubicBezTo>
                <a:cubicBezTo>
                  <a:pt x="397723" y="1338117"/>
                  <a:pt x="422031" y="1332523"/>
                  <a:pt x="445477" y="1324708"/>
                </a:cubicBezTo>
                <a:lnTo>
                  <a:pt x="480646" y="1312985"/>
                </a:lnTo>
                <a:cubicBezTo>
                  <a:pt x="506260" y="1274565"/>
                  <a:pt x="490003" y="1277816"/>
                  <a:pt x="515815" y="1277816"/>
                </a:cubicBezTo>
                <a:lnTo>
                  <a:pt x="797169" y="304800"/>
                </a:lnTo>
                <a:lnTo>
                  <a:pt x="1137139" y="0"/>
                </a:lnTo>
                <a:lnTo>
                  <a:pt x="1453662" y="281354"/>
                </a:lnTo>
                <a:lnTo>
                  <a:pt x="1664677" y="1289539"/>
                </a:lnTo>
                <a:lnTo>
                  <a:pt x="2074985" y="1524000"/>
                </a:lnTo>
              </a:path>
            </a:pathLst>
          </a:custGeom>
          <a:solidFill>
            <a:schemeClr val="accent2">
              <a:lumMod val="20000"/>
              <a:lumOff val="80000"/>
              <a:alpha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30EF320-68CA-4B49-B223-2AF71861C088}"/>
              </a:ext>
            </a:extLst>
          </p:cNvPr>
          <p:cNvSpPr txBox="1"/>
          <p:nvPr/>
        </p:nvSpPr>
        <p:spPr>
          <a:xfrm>
            <a:off x="7423480" y="3361845"/>
            <a:ext cx="32007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Dose level </a:t>
            </a:r>
          </a:p>
          <a:p>
            <a:pPr algn="ctr"/>
            <a:r>
              <a:rPr lang="en-US" sz="1600" b="1" dirty="0"/>
              <a:t>1	2	3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C94AFDC-9ED6-42E4-6E7D-07C9CAC8FC0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81333" y="1140178"/>
            <a:ext cx="6266314" cy="479877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b="1" dirty="0"/>
              <a:t>1. Need to thread a needle (PD)</a:t>
            </a:r>
          </a:p>
          <a:p>
            <a:pPr marL="0" indent="0">
              <a:buNone/>
            </a:pPr>
            <a:r>
              <a:rPr lang="en-US" sz="2000" dirty="0"/>
              <a:t>- Clear exposure-response associations</a:t>
            </a:r>
          </a:p>
          <a:p>
            <a:pPr marL="0" indent="0">
              <a:buNone/>
            </a:pPr>
            <a:r>
              <a:rPr lang="en-US" sz="2000" dirty="0"/>
              <a:t>- A narrow therapeutic window</a:t>
            </a:r>
          </a:p>
          <a:p>
            <a:pPr marL="0" indent="0">
              <a:buNone/>
            </a:pPr>
            <a:r>
              <a:rPr lang="en-US" sz="2000" b="1" dirty="0"/>
              <a:t>2. One size DOES NOT fit all (PK)</a:t>
            </a:r>
          </a:p>
          <a:p>
            <a:pPr marL="0" indent="0">
              <a:buNone/>
            </a:pPr>
            <a:r>
              <a:rPr lang="en-US" sz="2000" dirty="0"/>
              <a:t>- Variable exposure at a standard dosing</a:t>
            </a:r>
          </a:p>
          <a:p>
            <a:pPr marL="0" indent="0">
              <a:buNone/>
            </a:pPr>
            <a:r>
              <a:rPr lang="en-US" sz="2000" b="1" dirty="0"/>
              <a:t>3. Blind dose adjustment is difficult (clinical)</a:t>
            </a:r>
          </a:p>
          <a:p>
            <a:pPr marL="0" indent="0">
              <a:buNone/>
            </a:pPr>
            <a:r>
              <a:rPr lang="en-US" sz="2000" dirty="0"/>
              <a:t>- Difficult to titrate dose based on clinical response or biomarkers (long latency, too toxic, single dose, etc)</a:t>
            </a:r>
          </a:p>
          <a:p>
            <a:pPr marL="0" indent="0">
              <a:buNone/>
            </a:pPr>
            <a:r>
              <a:rPr lang="en-US" sz="2000" b="1" dirty="0"/>
              <a:t>4. Validated bioanalytical method (lab)</a:t>
            </a:r>
          </a:p>
          <a:p>
            <a:pPr marL="0" indent="0">
              <a:buNone/>
            </a:pPr>
            <a:r>
              <a:rPr lang="en-US" sz="2000" dirty="0"/>
              <a:t>- CLIA certified test with a timely turnaround time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B7A7CF0-ECB1-A644-82A9-872AAD8EC381}"/>
              </a:ext>
            </a:extLst>
          </p:cNvPr>
          <p:cNvSpPr/>
          <p:nvPr/>
        </p:nvSpPr>
        <p:spPr>
          <a:xfrm>
            <a:off x="7043700" y="1544032"/>
            <a:ext cx="1511061" cy="110729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Under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therapeutic</a:t>
            </a:r>
          </a:p>
        </p:txBody>
      </p:sp>
    </p:spTree>
    <p:extLst>
      <p:ext uri="{BB962C8B-B14F-4D97-AF65-F5344CB8AC3E}">
        <p14:creationId xmlns:p14="http://schemas.microsoft.com/office/powerpoint/2010/main" val="559015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 animBg="1"/>
      <p:bldP spid="18" grpId="0" animBg="1"/>
      <p:bldP spid="19" grpId="0" animBg="1"/>
      <p:bldP spid="2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6D4C48-34DD-739A-CDB1-752174B0B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is on the flipside? </a:t>
            </a:r>
            <a:r>
              <a:rPr lang="en-US" i="1" dirty="0"/>
              <a:t>Perfect is the enemy of good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D5E81C-DB6E-FB46-AE73-2E46CC3C63E7}"/>
              </a:ext>
            </a:extLst>
          </p:cNvPr>
          <p:cNvSpPr txBox="1"/>
          <p:nvPr/>
        </p:nvSpPr>
        <p:spPr>
          <a:xfrm>
            <a:off x="6797208" y="4183225"/>
            <a:ext cx="7950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FF0000"/>
                </a:solidFill>
              </a:rPr>
              <a:t>VS.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2D9046D-9645-8247-B45F-44F3CB1B2232}"/>
              </a:ext>
            </a:extLst>
          </p:cNvPr>
          <p:cNvSpPr/>
          <p:nvPr/>
        </p:nvSpPr>
        <p:spPr>
          <a:xfrm>
            <a:off x="7772401" y="3832216"/>
            <a:ext cx="423746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Convenience</a:t>
            </a:r>
            <a:endParaRPr lang="en-US" sz="2400" dirty="0"/>
          </a:p>
          <a:p>
            <a:pPr algn="ctr"/>
            <a:r>
              <a:rPr lang="en-US" sz="2400" dirty="0">
                <a:solidFill>
                  <a:srgbClr val="FF0000"/>
                </a:solidFill>
              </a:rPr>
              <a:t>Is </a:t>
            </a:r>
            <a:r>
              <a:rPr lang="en-US" sz="2400" u="sng" dirty="0">
                <a:solidFill>
                  <a:srgbClr val="FF0000"/>
                </a:solidFill>
              </a:rPr>
              <a:t>conventional approach</a:t>
            </a:r>
            <a:r>
              <a:rPr lang="en-US" sz="2400" dirty="0">
                <a:solidFill>
                  <a:srgbClr val="FF0000"/>
                </a:solidFill>
              </a:rPr>
              <a:t> good enough?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/>
              <a:t>Fit one size to all and adjust the dose by trials and errors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1D7619F6-EF71-EE49-7FBC-2E384E6DAF6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81333" y="1140178"/>
            <a:ext cx="6266314" cy="479877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b="1" dirty="0"/>
              <a:t>1. Need to thread a needle (PD)</a:t>
            </a:r>
          </a:p>
          <a:p>
            <a:pPr marL="0" indent="0">
              <a:buNone/>
            </a:pPr>
            <a:r>
              <a:rPr lang="en-US" sz="1800" dirty="0"/>
              <a:t>- Clear exposure-response associations</a:t>
            </a:r>
          </a:p>
          <a:p>
            <a:pPr marL="0" indent="0">
              <a:buNone/>
            </a:pPr>
            <a:r>
              <a:rPr lang="en-US" sz="1800" dirty="0"/>
              <a:t>- A narrow therapeutic window</a:t>
            </a:r>
          </a:p>
          <a:p>
            <a:pPr marL="0" indent="0">
              <a:buNone/>
            </a:pPr>
            <a:r>
              <a:rPr lang="en-US" sz="1800" b="1" dirty="0"/>
              <a:t>2. One size DOES NOT fit all (PK)</a:t>
            </a:r>
          </a:p>
          <a:p>
            <a:pPr marL="0" indent="0">
              <a:buNone/>
            </a:pPr>
            <a:r>
              <a:rPr lang="en-US" sz="1800" dirty="0"/>
              <a:t>- Variable exposure at a standard dosing</a:t>
            </a:r>
          </a:p>
          <a:p>
            <a:pPr marL="0" indent="0">
              <a:buNone/>
            </a:pPr>
            <a:r>
              <a:rPr lang="en-US" sz="1800" b="1" dirty="0"/>
              <a:t>3. Blind dose adjustment is difficult (clinical)</a:t>
            </a:r>
          </a:p>
          <a:p>
            <a:pPr marL="0" indent="0">
              <a:buNone/>
            </a:pPr>
            <a:r>
              <a:rPr lang="en-US" sz="1800" dirty="0"/>
              <a:t>- Difficult to titrate dose based on clinical response or biomarkers (long latency, too toxic, single dose, etc)</a:t>
            </a:r>
          </a:p>
          <a:p>
            <a:pPr marL="0" indent="0">
              <a:buNone/>
            </a:pPr>
            <a:r>
              <a:rPr lang="en-US" sz="1800" b="1" dirty="0"/>
              <a:t>4. Validated bioanalytical method (lab)</a:t>
            </a:r>
          </a:p>
          <a:p>
            <a:pPr marL="0" indent="0">
              <a:buNone/>
            </a:pPr>
            <a:r>
              <a:rPr lang="en-US" sz="1800" dirty="0"/>
              <a:t>- CLIA certified test with a timely turnaround time</a:t>
            </a:r>
          </a:p>
        </p:txBody>
      </p:sp>
      <p:pic>
        <p:nvPicPr>
          <p:cNvPr id="1026" name="Picture 2" descr="Tailored vs Made-to-Measure: Differences and Which to Choose">
            <a:extLst>
              <a:ext uri="{FF2B5EF4-FFF2-40B4-BE49-F238E27FC236}">
                <a16:creationId xmlns:a16="http://schemas.microsoft.com/office/drawing/2014/main" id="{56C0AF63-4A3D-5CE2-6024-770A67768E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6092" y="974462"/>
            <a:ext cx="3790350" cy="2528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3089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9EC475-31DE-5D46-BCCD-603475438BE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/>
          </a:bodyPr>
          <a:lstStyle/>
          <a:p>
            <a:r>
              <a:rPr lang="en-US" sz="2800" dirty="0"/>
              <a:t>A priori</a:t>
            </a:r>
          </a:p>
          <a:p>
            <a:pPr>
              <a:buFontTx/>
              <a:buChar char="-"/>
            </a:pPr>
            <a:r>
              <a:rPr lang="en-US" sz="2800" dirty="0"/>
              <a:t>Individualize the starting dose based on previous knowledge</a:t>
            </a:r>
          </a:p>
          <a:p>
            <a:pPr>
              <a:buFontTx/>
              <a:buChar char="-"/>
            </a:pPr>
            <a:r>
              <a:rPr lang="en-US" sz="2800" dirty="0"/>
              <a:t>Population PK parameters (</a:t>
            </a:r>
            <a:r>
              <a:rPr lang="en-US" sz="2800" i="1" dirty="0"/>
              <a:t>THETAs</a:t>
            </a:r>
            <a:r>
              <a:rPr lang="en-US" sz="2800" dirty="0"/>
              <a:t>)</a:t>
            </a:r>
          </a:p>
          <a:p>
            <a:pPr marL="0" indent="0">
              <a:buNone/>
            </a:pPr>
            <a:endParaRPr lang="en-US" sz="2800" dirty="0"/>
          </a:p>
          <a:p>
            <a:r>
              <a:rPr lang="en-US" sz="2800" dirty="0"/>
              <a:t>A posteriori (TDM)</a:t>
            </a:r>
          </a:p>
          <a:p>
            <a:pPr>
              <a:buFontTx/>
              <a:buChar char="-"/>
            </a:pPr>
            <a:r>
              <a:rPr lang="en-US" sz="2800" dirty="0"/>
              <a:t>Individualize the subsequent dose based on BOTH previous knowledge and observation (Bayesian forecast)</a:t>
            </a:r>
          </a:p>
          <a:p>
            <a:pPr>
              <a:buFontTx/>
              <a:buChar char="-"/>
            </a:pPr>
            <a:r>
              <a:rPr lang="en-US" sz="2800" dirty="0"/>
              <a:t>Individual PK parameters (</a:t>
            </a:r>
            <a:r>
              <a:rPr lang="en-US" sz="2800" i="1" dirty="0"/>
              <a:t>THETAs + ETAs = EBEs</a:t>
            </a:r>
            <a:r>
              <a:rPr lang="en-US" sz="2800" dirty="0"/>
              <a:t>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9D2DC5-4C04-FC4E-83EE-D662570785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do MIPD?</a:t>
            </a:r>
          </a:p>
        </p:txBody>
      </p:sp>
    </p:spTree>
    <p:extLst>
      <p:ext uri="{BB962C8B-B14F-4D97-AF65-F5344CB8AC3E}">
        <p14:creationId xmlns:p14="http://schemas.microsoft.com/office/powerpoint/2010/main" val="4240754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918C0D-89C8-BB84-38F9-41F36BEF57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C93924-6388-F2D3-72C7-C6D6E51C1BC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 dirty="0"/>
              <a:t>What is MIPD</a:t>
            </a:r>
          </a:p>
          <a:p>
            <a:pPr marL="514350" indent="-514350">
              <a:buAutoNum type="arabicPeriod"/>
            </a:pPr>
            <a:r>
              <a:rPr lang="en-US" dirty="0"/>
              <a:t>Why/when is MIPD needed</a:t>
            </a:r>
          </a:p>
          <a:p>
            <a:pPr marL="514350" indent="-514350">
              <a:buAutoNum type="arabicPeriod"/>
            </a:pPr>
            <a:r>
              <a:rPr lang="en-US" dirty="0">
                <a:solidFill>
                  <a:srgbClr val="FF0000"/>
                </a:solidFill>
              </a:rPr>
              <a:t>Landscape of clinical “precision dosing”</a:t>
            </a:r>
          </a:p>
          <a:p>
            <a:pPr marL="514350" indent="-514350">
              <a:buAutoNum type="arabicPeriod"/>
            </a:pPr>
            <a:r>
              <a:rPr lang="en-US" dirty="0"/>
              <a:t>MIPD via a software (</a:t>
            </a:r>
            <a:r>
              <a:rPr lang="en-US" dirty="0" err="1"/>
              <a:t>InsightRx</a:t>
            </a:r>
            <a:r>
              <a:rPr lang="en-US" dirty="0"/>
              <a:t>®)</a:t>
            </a:r>
          </a:p>
          <a:p>
            <a:pPr marL="514350" indent="-514350">
              <a:buAutoNum type="arabicPeriod"/>
            </a:pPr>
            <a:r>
              <a:rPr lang="en-US" dirty="0"/>
              <a:t>Novel MIPD research (voriconazole) 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E800416-EB6A-AAFB-DCBB-BD6CCF9E5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33002145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22733B1-4681-7B57-5E69-5EDB768CF81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 No COI</a:t>
            </a:r>
          </a:p>
        </p:txBody>
      </p:sp>
    </p:spTree>
    <p:extLst>
      <p:ext uri="{BB962C8B-B14F-4D97-AF65-F5344CB8AC3E}">
        <p14:creationId xmlns:p14="http://schemas.microsoft.com/office/powerpoint/2010/main" val="31882993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9878CC-CD36-414D-91BA-CE1728A62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Landscape of a priori “precision dosing”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73166A90-CC54-2A4F-B164-898941B0D7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0046619"/>
              </p:ext>
            </p:extLst>
          </p:nvPr>
        </p:nvGraphicFramePr>
        <p:xfrm>
          <a:off x="376621" y="1752304"/>
          <a:ext cx="5192841" cy="375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6680">
                  <a:extLst>
                    <a:ext uri="{9D8B030D-6E8A-4147-A177-3AD203B41FA5}">
                      <a16:colId xmlns:a16="http://schemas.microsoft.com/office/drawing/2014/main" val="265816978"/>
                    </a:ext>
                  </a:extLst>
                </a:gridCol>
                <a:gridCol w="996315">
                  <a:extLst>
                    <a:ext uri="{9D8B030D-6E8A-4147-A177-3AD203B41FA5}">
                      <a16:colId xmlns:a16="http://schemas.microsoft.com/office/drawing/2014/main" val="1710170739"/>
                    </a:ext>
                  </a:extLst>
                </a:gridCol>
                <a:gridCol w="1048068">
                  <a:extLst>
                    <a:ext uri="{9D8B030D-6E8A-4147-A177-3AD203B41FA5}">
                      <a16:colId xmlns:a16="http://schemas.microsoft.com/office/drawing/2014/main" val="3024038999"/>
                    </a:ext>
                  </a:extLst>
                </a:gridCol>
                <a:gridCol w="1521778">
                  <a:extLst>
                    <a:ext uri="{9D8B030D-6E8A-4147-A177-3AD203B41FA5}">
                      <a16:colId xmlns:a16="http://schemas.microsoft.com/office/drawing/2014/main" val="27530253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Dosing methods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Patient </a:t>
                      </a:r>
                    </a:p>
                    <a:p>
                      <a:pPr algn="ctr"/>
                      <a:r>
                        <a:rPr lang="en-US" sz="1400" dirty="0"/>
                        <a:t>parameter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CL 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Clinical </a:t>
                      </a:r>
                    </a:p>
                    <a:p>
                      <a:r>
                        <a:rPr lang="en-US" sz="1400" dirty="0"/>
                        <a:t>implementation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74268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mg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Constant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None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22970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mg/kg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Linear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None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32792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mg/m</a:t>
                      </a:r>
                      <a:r>
                        <a:rPr lang="en-US" sz="1400" baseline="30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Linear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EMR, trained staff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17904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mg, mg/kg, mg/m</a:t>
                      </a:r>
                      <a:r>
                        <a:rPr lang="en-US" sz="1400" baseline="30000" dirty="0"/>
                        <a:t>2</a:t>
                      </a:r>
                      <a:r>
                        <a:rPr lang="en-US" sz="1400" dirty="0"/>
                        <a:t> </a:t>
                      </a:r>
                    </a:p>
                    <a:p>
                      <a:r>
                        <a:rPr lang="en-US" sz="1400" dirty="0"/>
                        <a:t>in strata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Stratified </a:t>
                      </a:r>
                    </a:p>
                    <a:p>
                      <a:r>
                        <a:rPr lang="en-US" sz="1400" dirty="0"/>
                        <a:t>linear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None, EMR, </a:t>
                      </a:r>
                    </a:p>
                    <a:p>
                      <a:r>
                        <a:rPr lang="en-US" sz="1400" dirty="0"/>
                        <a:t>trained staff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87728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mg/kg</a:t>
                      </a:r>
                      <a:r>
                        <a:rPr lang="en-US" sz="1400" baseline="30000" dirty="0"/>
                        <a:t>0.75</a:t>
                      </a:r>
                      <a:r>
                        <a:rPr lang="en-US" sz="1400" baseline="0" dirty="0"/>
                        <a:t>, mg = </a:t>
                      </a:r>
                      <a:r>
                        <a:rPr lang="en-US" sz="1400" i="1" baseline="0" dirty="0"/>
                        <a:t>f(x)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1-2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Nonlinear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Nomogram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01835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mg = </a:t>
                      </a:r>
                      <a:r>
                        <a:rPr lang="en-US" sz="1400" i="1" dirty="0"/>
                        <a:t>f(x1, x2, …)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Nonlinear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Dose calculator </a:t>
                      </a:r>
                    </a:p>
                    <a:p>
                      <a:r>
                        <a:rPr lang="en-US" sz="1400" dirty="0"/>
                        <a:t>(spreadsheet, </a:t>
                      </a:r>
                    </a:p>
                    <a:p>
                      <a:r>
                        <a:rPr lang="en-US" sz="1400" dirty="0"/>
                        <a:t>software)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1167789"/>
                  </a:ext>
                </a:extLst>
              </a:tr>
            </a:tbl>
          </a:graphicData>
        </a:graphic>
      </p:graphicFrame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EA725494-B071-E0D4-0924-46DA7E53F8F9}"/>
              </a:ext>
            </a:extLst>
          </p:cNvPr>
          <p:cNvCxnSpPr/>
          <p:nvPr/>
        </p:nvCxnSpPr>
        <p:spPr>
          <a:xfrm>
            <a:off x="200722" y="2319456"/>
            <a:ext cx="0" cy="310896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EB76B45F-6AEF-AED4-3FBB-B5D4BA363539}"/>
              </a:ext>
            </a:extLst>
          </p:cNvPr>
          <p:cNvSpPr txBox="1"/>
          <p:nvPr/>
        </p:nvSpPr>
        <p:spPr>
          <a:xfrm>
            <a:off x="0" y="5522857"/>
            <a:ext cx="1000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Complex</a:t>
            </a:r>
          </a:p>
        </p:txBody>
      </p:sp>
    </p:spTree>
    <p:extLst>
      <p:ext uri="{BB962C8B-B14F-4D97-AF65-F5344CB8AC3E}">
        <p14:creationId xmlns:p14="http://schemas.microsoft.com/office/powerpoint/2010/main" val="29448147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AD82E5-2AA7-C0CF-6392-91CC51758A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A7364C-083E-9879-DFC8-2382D333C9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Landscape of a priori “precision dosing”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76C68C1-E05C-2C5A-5EBB-12B4F861829A}"/>
              </a:ext>
            </a:extLst>
          </p:cNvPr>
          <p:cNvSpPr/>
          <p:nvPr/>
        </p:nvSpPr>
        <p:spPr>
          <a:xfrm>
            <a:off x="7414325" y="1372207"/>
            <a:ext cx="300434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MAXIPIME- cefepime injection</a:t>
            </a:r>
          </a:p>
          <a:p>
            <a:pPr algn="ctr"/>
            <a:r>
              <a:rPr lang="en-US" sz="16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(FDA package insert)</a:t>
            </a:r>
            <a:endParaRPr lang="en-US" sz="16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5B76145-6C0C-B11B-0984-D381F7AEFB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9201" y="1953410"/>
            <a:ext cx="4874599" cy="4776453"/>
          </a:xfrm>
          <a:prstGeom prst="rect">
            <a:avLst/>
          </a:prstGeom>
        </p:spPr>
      </p:pic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5FCC0D8C-DFA8-53AB-4872-A57502DEA380}"/>
              </a:ext>
            </a:extLst>
          </p:cNvPr>
          <p:cNvGraphicFramePr>
            <a:graphicFrameLocks noGrp="1"/>
          </p:cNvGraphicFramePr>
          <p:nvPr/>
        </p:nvGraphicFramePr>
        <p:xfrm>
          <a:off x="376621" y="1752304"/>
          <a:ext cx="5192841" cy="375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6680">
                  <a:extLst>
                    <a:ext uri="{9D8B030D-6E8A-4147-A177-3AD203B41FA5}">
                      <a16:colId xmlns:a16="http://schemas.microsoft.com/office/drawing/2014/main" val="265816978"/>
                    </a:ext>
                  </a:extLst>
                </a:gridCol>
                <a:gridCol w="996315">
                  <a:extLst>
                    <a:ext uri="{9D8B030D-6E8A-4147-A177-3AD203B41FA5}">
                      <a16:colId xmlns:a16="http://schemas.microsoft.com/office/drawing/2014/main" val="1710170739"/>
                    </a:ext>
                  </a:extLst>
                </a:gridCol>
                <a:gridCol w="1048068">
                  <a:extLst>
                    <a:ext uri="{9D8B030D-6E8A-4147-A177-3AD203B41FA5}">
                      <a16:colId xmlns:a16="http://schemas.microsoft.com/office/drawing/2014/main" val="3024038999"/>
                    </a:ext>
                  </a:extLst>
                </a:gridCol>
                <a:gridCol w="1521778">
                  <a:extLst>
                    <a:ext uri="{9D8B030D-6E8A-4147-A177-3AD203B41FA5}">
                      <a16:colId xmlns:a16="http://schemas.microsoft.com/office/drawing/2014/main" val="27530253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Dosing methods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Patient </a:t>
                      </a:r>
                    </a:p>
                    <a:p>
                      <a:pPr algn="ctr"/>
                      <a:r>
                        <a:rPr lang="en-US" sz="1400" dirty="0"/>
                        <a:t>parameter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CL 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Clinical </a:t>
                      </a:r>
                    </a:p>
                    <a:p>
                      <a:r>
                        <a:rPr lang="en-US" sz="1400" dirty="0"/>
                        <a:t>implementation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74268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mg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Constant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None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22970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mg/kg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Linear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None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32792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mg/m</a:t>
                      </a:r>
                      <a:r>
                        <a:rPr lang="en-US" sz="1400" baseline="30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Linear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EMR, trained staff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17904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mg, mg/kg, mg/m</a:t>
                      </a:r>
                      <a:r>
                        <a:rPr lang="en-US" sz="1400" baseline="30000" dirty="0"/>
                        <a:t>2</a:t>
                      </a:r>
                      <a:r>
                        <a:rPr lang="en-US" sz="1400" dirty="0"/>
                        <a:t> </a:t>
                      </a:r>
                    </a:p>
                    <a:p>
                      <a:r>
                        <a:rPr lang="en-US" sz="1400" dirty="0"/>
                        <a:t>in strata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Stratified </a:t>
                      </a:r>
                    </a:p>
                    <a:p>
                      <a:r>
                        <a:rPr lang="en-US" sz="1400" dirty="0"/>
                        <a:t>linear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None, EMR, </a:t>
                      </a:r>
                    </a:p>
                    <a:p>
                      <a:r>
                        <a:rPr lang="en-US" sz="1400" dirty="0"/>
                        <a:t>trained staff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87728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mg/kg</a:t>
                      </a:r>
                      <a:r>
                        <a:rPr lang="en-US" sz="1400" baseline="30000" dirty="0"/>
                        <a:t>0.75</a:t>
                      </a:r>
                      <a:r>
                        <a:rPr lang="en-US" sz="1400" baseline="0" dirty="0"/>
                        <a:t>, mg = </a:t>
                      </a:r>
                      <a:r>
                        <a:rPr lang="en-US" sz="1400" i="1" baseline="0" dirty="0"/>
                        <a:t>f(x)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1-2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Nonlinear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Nomogram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01835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mg = </a:t>
                      </a:r>
                      <a:r>
                        <a:rPr lang="en-US" sz="1400" i="1" dirty="0"/>
                        <a:t>f(x1, x2, …)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Nonlinear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Dose calculator </a:t>
                      </a:r>
                    </a:p>
                    <a:p>
                      <a:r>
                        <a:rPr lang="en-US" sz="1400" dirty="0"/>
                        <a:t>(spreadsheet, </a:t>
                      </a:r>
                    </a:p>
                    <a:p>
                      <a:r>
                        <a:rPr lang="en-US" sz="1400" dirty="0"/>
                        <a:t>software)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1167789"/>
                  </a:ext>
                </a:extLst>
              </a:tr>
            </a:tbl>
          </a:graphicData>
        </a:graphic>
      </p:graphicFrame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3F58D17B-26BD-CEFA-6E86-8E4DF7EC0CD5}"/>
              </a:ext>
            </a:extLst>
          </p:cNvPr>
          <p:cNvCxnSpPr/>
          <p:nvPr/>
        </p:nvCxnSpPr>
        <p:spPr>
          <a:xfrm>
            <a:off x="200722" y="2319456"/>
            <a:ext cx="0" cy="310896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62B2F6EF-CE72-2E70-4590-A56BC9FCF742}"/>
              </a:ext>
            </a:extLst>
          </p:cNvPr>
          <p:cNvSpPr txBox="1"/>
          <p:nvPr/>
        </p:nvSpPr>
        <p:spPr>
          <a:xfrm>
            <a:off x="0" y="5522857"/>
            <a:ext cx="1000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Complex</a:t>
            </a:r>
          </a:p>
        </p:txBody>
      </p:sp>
    </p:spTree>
    <p:extLst>
      <p:ext uri="{BB962C8B-B14F-4D97-AF65-F5344CB8AC3E}">
        <p14:creationId xmlns:p14="http://schemas.microsoft.com/office/powerpoint/2010/main" val="7961287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9878CC-CD36-414D-91BA-CE1728A62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Landscape of a priori “precision dosing”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01FC78-6D84-F242-9952-FC1E8610B6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2542" y="2553629"/>
            <a:ext cx="5905539" cy="1605776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F2842D55-6278-CE43-920A-4C054118EA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1349730"/>
              </p:ext>
            </p:extLst>
          </p:nvPr>
        </p:nvGraphicFramePr>
        <p:xfrm>
          <a:off x="376621" y="1752304"/>
          <a:ext cx="5192841" cy="375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6680">
                  <a:extLst>
                    <a:ext uri="{9D8B030D-6E8A-4147-A177-3AD203B41FA5}">
                      <a16:colId xmlns:a16="http://schemas.microsoft.com/office/drawing/2014/main" val="265816978"/>
                    </a:ext>
                  </a:extLst>
                </a:gridCol>
                <a:gridCol w="996315">
                  <a:extLst>
                    <a:ext uri="{9D8B030D-6E8A-4147-A177-3AD203B41FA5}">
                      <a16:colId xmlns:a16="http://schemas.microsoft.com/office/drawing/2014/main" val="1710170739"/>
                    </a:ext>
                  </a:extLst>
                </a:gridCol>
                <a:gridCol w="1048068">
                  <a:extLst>
                    <a:ext uri="{9D8B030D-6E8A-4147-A177-3AD203B41FA5}">
                      <a16:colId xmlns:a16="http://schemas.microsoft.com/office/drawing/2014/main" val="3024038999"/>
                    </a:ext>
                  </a:extLst>
                </a:gridCol>
                <a:gridCol w="1521778">
                  <a:extLst>
                    <a:ext uri="{9D8B030D-6E8A-4147-A177-3AD203B41FA5}">
                      <a16:colId xmlns:a16="http://schemas.microsoft.com/office/drawing/2014/main" val="27530253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Dosing methods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Patient </a:t>
                      </a:r>
                    </a:p>
                    <a:p>
                      <a:pPr algn="ctr"/>
                      <a:r>
                        <a:rPr lang="en-US" sz="1400" dirty="0"/>
                        <a:t>parameter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CL 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Clinical </a:t>
                      </a:r>
                    </a:p>
                    <a:p>
                      <a:r>
                        <a:rPr lang="en-US" sz="1400" dirty="0"/>
                        <a:t>implementation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74268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mg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Constant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None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22970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mg/kg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Linear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None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32792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mg/m</a:t>
                      </a:r>
                      <a:r>
                        <a:rPr lang="en-US" sz="1400" baseline="30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Linear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EMR, trained staff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17904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mg, mg/kg, mg/m</a:t>
                      </a:r>
                      <a:r>
                        <a:rPr lang="en-US" sz="1400" baseline="30000" dirty="0"/>
                        <a:t>2</a:t>
                      </a:r>
                      <a:r>
                        <a:rPr lang="en-US" sz="1400" dirty="0"/>
                        <a:t> </a:t>
                      </a:r>
                    </a:p>
                    <a:p>
                      <a:r>
                        <a:rPr lang="en-US" sz="1400" dirty="0"/>
                        <a:t>in strata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Stratified </a:t>
                      </a:r>
                    </a:p>
                    <a:p>
                      <a:r>
                        <a:rPr lang="en-US" sz="1400" dirty="0"/>
                        <a:t>linear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None, EMR, </a:t>
                      </a:r>
                    </a:p>
                    <a:p>
                      <a:r>
                        <a:rPr lang="en-US" sz="1400" dirty="0"/>
                        <a:t>trained staff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87728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mg/kg</a:t>
                      </a:r>
                      <a:r>
                        <a:rPr lang="en-US" sz="1400" baseline="30000" dirty="0"/>
                        <a:t>0.75</a:t>
                      </a:r>
                      <a:r>
                        <a:rPr lang="en-US" sz="1400" baseline="0" dirty="0"/>
                        <a:t>, mg = </a:t>
                      </a:r>
                      <a:r>
                        <a:rPr lang="en-US" sz="1400" i="1" baseline="0" dirty="0"/>
                        <a:t>f(x)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1-2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Nonlinear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Nomogram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01835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mg = </a:t>
                      </a:r>
                      <a:r>
                        <a:rPr lang="en-US" sz="1400" i="1" dirty="0"/>
                        <a:t>f(x1, x2, …)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Nonlinear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Dose calculator </a:t>
                      </a:r>
                    </a:p>
                    <a:p>
                      <a:r>
                        <a:rPr lang="en-US" sz="1400" dirty="0"/>
                        <a:t>(spreadsheet, </a:t>
                      </a:r>
                    </a:p>
                    <a:p>
                      <a:r>
                        <a:rPr lang="en-US" sz="1400" dirty="0"/>
                        <a:t>software)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1167789"/>
                  </a:ext>
                </a:extLst>
              </a:tr>
            </a:tbl>
          </a:graphicData>
        </a:graphic>
      </p:graphicFrame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25A7C21-A112-8247-B657-1CF8ABB0FAD2}"/>
              </a:ext>
            </a:extLst>
          </p:cNvPr>
          <p:cNvCxnSpPr/>
          <p:nvPr/>
        </p:nvCxnSpPr>
        <p:spPr>
          <a:xfrm>
            <a:off x="200722" y="2319456"/>
            <a:ext cx="0" cy="310896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9F5AF1CA-0238-0743-9666-AA6982E72780}"/>
              </a:ext>
            </a:extLst>
          </p:cNvPr>
          <p:cNvSpPr txBox="1"/>
          <p:nvPr/>
        </p:nvSpPr>
        <p:spPr>
          <a:xfrm>
            <a:off x="0" y="5522857"/>
            <a:ext cx="1000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Complex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C85527B-9171-E441-9F1A-95E3A476D53C}"/>
              </a:ext>
            </a:extLst>
          </p:cNvPr>
          <p:cNvSpPr/>
          <p:nvPr/>
        </p:nvSpPr>
        <p:spPr>
          <a:xfrm>
            <a:off x="7414325" y="1717894"/>
            <a:ext cx="300434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MAXIPIME- cefepime injection</a:t>
            </a:r>
          </a:p>
          <a:p>
            <a:pPr algn="ctr"/>
            <a:r>
              <a:rPr lang="en-US" sz="16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(FDA package insert)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5221694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9878CC-CD36-414D-91BA-CE1728A62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Landscape of a priori “precision dosing”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A1DDA37-090A-944E-8A58-F6B847A4B3DA}"/>
              </a:ext>
            </a:extLst>
          </p:cNvPr>
          <p:cNvSpPr/>
          <p:nvPr/>
        </p:nvSpPr>
        <p:spPr>
          <a:xfrm>
            <a:off x="6556919" y="1857955"/>
            <a:ext cx="456365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DOXORUBICIN HYDROCHLORIDE injection</a:t>
            </a:r>
          </a:p>
          <a:p>
            <a:pPr algn="ctr"/>
            <a:r>
              <a:rPr lang="en-US" b="1" dirty="0"/>
              <a:t>(FDA package insert)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310FF39-732B-0549-911E-5BC25BEB17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3658" y="2798956"/>
            <a:ext cx="5580357" cy="680224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FC3D616F-8B7A-E544-AEA6-3C8705EA4F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298537"/>
              </p:ext>
            </p:extLst>
          </p:nvPr>
        </p:nvGraphicFramePr>
        <p:xfrm>
          <a:off x="376621" y="1752304"/>
          <a:ext cx="5192841" cy="375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6680">
                  <a:extLst>
                    <a:ext uri="{9D8B030D-6E8A-4147-A177-3AD203B41FA5}">
                      <a16:colId xmlns:a16="http://schemas.microsoft.com/office/drawing/2014/main" val="265816978"/>
                    </a:ext>
                  </a:extLst>
                </a:gridCol>
                <a:gridCol w="996315">
                  <a:extLst>
                    <a:ext uri="{9D8B030D-6E8A-4147-A177-3AD203B41FA5}">
                      <a16:colId xmlns:a16="http://schemas.microsoft.com/office/drawing/2014/main" val="1710170739"/>
                    </a:ext>
                  </a:extLst>
                </a:gridCol>
                <a:gridCol w="1048068">
                  <a:extLst>
                    <a:ext uri="{9D8B030D-6E8A-4147-A177-3AD203B41FA5}">
                      <a16:colId xmlns:a16="http://schemas.microsoft.com/office/drawing/2014/main" val="3024038999"/>
                    </a:ext>
                  </a:extLst>
                </a:gridCol>
                <a:gridCol w="1521778">
                  <a:extLst>
                    <a:ext uri="{9D8B030D-6E8A-4147-A177-3AD203B41FA5}">
                      <a16:colId xmlns:a16="http://schemas.microsoft.com/office/drawing/2014/main" val="27530253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Dosing methods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Patient </a:t>
                      </a:r>
                    </a:p>
                    <a:p>
                      <a:pPr algn="ctr"/>
                      <a:r>
                        <a:rPr lang="en-US" sz="1400" dirty="0"/>
                        <a:t>parameter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CL 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Clinical </a:t>
                      </a:r>
                    </a:p>
                    <a:p>
                      <a:r>
                        <a:rPr lang="en-US" sz="1400" dirty="0"/>
                        <a:t>implementation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74268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mg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Constant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None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22970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mg/kg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Linear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None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32792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mg/m</a:t>
                      </a:r>
                      <a:r>
                        <a:rPr lang="en-US" sz="1400" baseline="30000" dirty="0">
                          <a:solidFill>
                            <a:srgbClr val="FF0000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Linear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EMR, trained staff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17904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mg, mg/kg, mg/m</a:t>
                      </a:r>
                      <a:r>
                        <a:rPr lang="en-US" sz="1400" baseline="30000" dirty="0"/>
                        <a:t>2</a:t>
                      </a:r>
                      <a:r>
                        <a:rPr lang="en-US" sz="1400" dirty="0"/>
                        <a:t> </a:t>
                      </a:r>
                    </a:p>
                    <a:p>
                      <a:r>
                        <a:rPr lang="en-US" sz="1400" dirty="0"/>
                        <a:t>in strata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Stratified </a:t>
                      </a:r>
                    </a:p>
                    <a:p>
                      <a:r>
                        <a:rPr lang="en-US" sz="1400" dirty="0"/>
                        <a:t>linear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None, EMR, </a:t>
                      </a:r>
                    </a:p>
                    <a:p>
                      <a:r>
                        <a:rPr lang="en-US" sz="1400" dirty="0"/>
                        <a:t>trained staff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87728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mg/kg</a:t>
                      </a:r>
                      <a:r>
                        <a:rPr lang="en-US" sz="1400" baseline="30000" dirty="0"/>
                        <a:t>0.75</a:t>
                      </a:r>
                      <a:r>
                        <a:rPr lang="en-US" sz="1400" baseline="0" dirty="0"/>
                        <a:t>, mg = </a:t>
                      </a:r>
                      <a:r>
                        <a:rPr lang="en-US" sz="1400" i="1" baseline="0" dirty="0"/>
                        <a:t>f(x)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1-2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Nonlinear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Nomogram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01835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mg = </a:t>
                      </a:r>
                      <a:r>
                        <a:rPr lang="en-US" sz="1400" i="1" dirty="0"/>
                        <a:t>f(x1, x2, …)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Nonlinear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Dose calculator </a:t>
                      </a:r>
                    </a:p>
                    <a:p>
                      <a:r>
                        <a:rPr lang="en-US" sz="1400" dirty="0"/>
                        <a:t>(spreadsheet, </a:t>
                      </a:r>
                    </a:p>
                    <a:p>
                      <a:r>
                        <a:rPr lang="en-US" sz="1400" dirty="0"/>
                        <a:t>software)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1167789"/>
                  </a:ext>
                </a:extLst>
              </a:tr>
            </a:tbl>
          </a:graphicData>
        </a:graphic>
      </p:graphicFrame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D0C7399C-457D-BC48-BE71-D0060104DC0D}"/>
              </a:ext>
            </a:extLst>
          </p:cNvPr>
          <p:cNvCxnSpPr/>
          <p:nvPr/>
        </p:nvCxnSpPr>
        <p:spPr>
          <a:xfrm>
            <a:off x="200722" y="2319456"/>
            <a:ext cx="0" cy="310896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3D30E66-C0B9-2498-C3F6-D65648596888}"/>
              </a:ext>
            </a:extLst>
          </p:cNvPr>
          <p:cNvSpPr txBox="1"/>
          <p:nvPr/>
        </p:nvSpPr>
        <p:spPr>
          <a:xfrm>
            <a:off x="0" y="5522857"/>
            <a:ext cx="1000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Complex</a:t>
            </a:r>
          </a:p>
        </p:txBody>
      </p:sp>
    </p:spTree>
    <p:extLst>
      <p:ext uri="{BB962C8B-B14F-4D97-AF65-F5344CB8AC3E}">
        <p14:creationId xmlns:p14="http://schemas.microsoft.com/office/powerpoint/2010/main" val="7457381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9878CC-CD36-414D-91BA-CE1728A62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Landscape of a priori “precision dosing”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A7ED939-7A3A-F74D-93FA-03C7AE3A61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8648" y="2052624"/>
            <a:ext cx="5993468" cy="282093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EC6C397-48C6-7141-A976-8A2A6FCC1CEE}"/>
              </a:ext>
            </a:extLst>
          </p:cNvPr>
          <p:cNvSpPr/>
          <p:nvPr/>
        </p:nvSpPr>
        <p:spPr>
          <a:xfrm>
            <a:off x="6088355" y="5037427"/>
            <a:ext cx="5727023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200" b="0" i="0" u="sng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Pediatric Patients</a:t>
            </a:r>
            <a:endParaRPr lang="en-US" sz="1200" b="0" i="0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r>
              <a:rPr lang="en-US" sz="12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Data in pediatric patients with impaired renal function are not available; however, since cefepime pharmacokinetics are similar in adults and pediatric patients, </a:t>
            </a:r>
            <a:r>
              <a:rPr lang="en-US" sz="12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changes in the dosing regimen proportional to those in adults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are recommended for pediatric patients.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B2EEDA3F-E2CE-1043-B650-B15A68ABDC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4515971"/>
              </p:ext>
            </p:extLst>
          </p:nvPr>
        </p:nvGraphicFramePr>
        <p:xfrm>
          <a:off x="376621" y="1752304"/>
          <a:ext cx="5192841" cy="375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6680">
                  <a:extLst>
                    <a:ext uri="{9D8B030D-6E8A-4147-A177-3AD203B41FA5}">
                      <a16:colId xmlns:a16="http://schemas.microsoft.com/office/drawing/2014/main" val="265816978"/>
                    </a:ext>
                  </a:extLst>
                </a:gridCol>
                <a:gridCol w="996315">
                  <a:extLst>
                    <a:ext uri="{9D8B030D-6E8A-4147-A177-3AD203B41FA5}">
                      <a16:colId xmlns:a16="http://schemas.microsoft.com/office/drawing/2014/main" val="1710170739"/>
                    </a:ext>
                  </a:extLst>
                </a:gridCol>
                <a:gridCol w="1048068">
                  <a:extLst>
                    <a:ext uri="{9D8B030D-6E8A-4147-A177-3AD203B41FA5}">
                      <a16:colId xmlns:a16="http://schemas.microsoft.com/office/drawing/2014/main" val="3024038999"/>
                    </a:ext>
                  </a:extLst>
                </a:gridCol>
                <a:gridCol w="1521778">
                  <a:extLst>
                    <a:ext uri="{9D8B030D-6E8A-4147-A177-3AD203B41FA5}">
                      <a16:colId xmlns:a16="http://schemas.microsoft.com/office/drawing/2014/main" val="27530253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Dosing methods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Patient </a:t>
                      </a:r>
                    </a:p>
                    <a:p>
                      <a:pPr algn="ctr"/>
                      <a:r>
                        <a:rPr lang="en-US" sz="1400" dirty="0"/>
                        <a:t>parameter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CL 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Clinical </a:t>
                      </a:r>
                    </a:p>
                    <a:p>
                      <a:r>
                        <a:rPr lang="en-US" sz="1400" dirty="0"/>
                        <a:t>implementation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74268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mg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Constant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None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22970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mg/kg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Linear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None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32792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mg/m</a:t>
                      </a:r>
                      <a:r>
                        <a:rPr lang="en-US" sz="1400" baseline="30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Linear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EMR, trained staff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17904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mg, mg/kg, mg/m</a:t>
                      </a:r>
                      <a:r>
                        <a:rPr lang="en-US" sz="1400" baseline="30000" dirty="0">
                          <a:solidFill>
                            <a:srgbClr val="FF0000"/>
                          </a:solidFill>
                        </a:rPr>
                        <a:t>2</a:t>
                      </a:r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 </a:t>
                      </a:r>
                    </a:p>
                    <a:p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in strata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Stratified </a:t>
                      </a:r>
                    </a:p>
                    <a:p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linear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None, EMR, </a:t>
                      </a:r>
                    </a:p>
                    <a:p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trained staff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87728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mg/kg</a:t>
                      </a:r>
                      <a:r>
                        <a:rPr lang="en-US" sz="1400" baseline="30000" dirty="0"/>
                        <a:t>0.75</a:t>
                      </a:r>
                      <a:r>
                        <a:rPr lang="en-US" sz="1400" baseline="0" dirty="0"/>
                        <a:t>, mg = </a:t>
                      </a:r>
                      <a:r>
                        <a:rPr lang="en-US" sz="1400" i="1" baseline="0" dirty="0"/>
                        <a:t>f(x)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1-2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Nonlinear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Nomogram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01835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mg = </a:t>
                      </a:r>
                      <a:r>
                        <a:rPr lang="en-US" sz="1400" i="1" dirty="0"/>
                        <a:t>f(x1, x2, …)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Nonlinear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Dose calculator </a:t>
                      </a:r>
                    </a:p>
                    <a:p>
                      <a:r>
                        <a:rPr lang="en-US" sz="1400" dirty="0"/>
                        <a:t>(spreadsheet, </a:t>
                      </a:r>
                    </a:p>
                    <a:p>
                      <a:r>
                        <a:rPr lang="en-US" sz="1400" dirty="0"/>
                        <a:t>software)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1167789"/>
                  </a:ext>
                </a:extLst>
              </a:tr>
            </a:tbl>
          </a:graphicData>
        </a:graphic>
      </p:graphicFrame>
      <p:sp>
        <p:nvSpPr>
          <p:cNvPr id="15" name="Rectangle 14">
            <a:extLst>
              <a:ext uri="{FF2B5EF4-FFF2-40B4-BE49-F238E27FC236}">
                <a16:creationId xmlns:a16="http://schemas.microsoft.com/office/drawing/2014/main" id="{6C57C611-30FB-E746-B1F9-02F9396FFF69}"/>
              </a:ext>
            </a:extLst>
          </p:cNvPr>
          <p:cNvSpPr/>
          <p:nvPr/>
        </p:nvSpPr>
        <p:spPr>
          <a:xfrm>
            <a:off x="7414325" y="1372207"/>
            <a:ext cx="300434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MAXIPIME- cefepime injection</a:t>
            </a:r>
          </a:p>
          <a:p>
            <a:pPr algn="ctr"/>
            <a:r>
              <a:rPr lang="en-US" sz="16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(FDA package insert)</a:t>
            </a:r>
            <a:endParaRPr lang="en-US" sz="1600" dirty="0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002D157C-E05F-0114-4ACA-D594A61B0786}"/>
              </a:ext>
            </a:extLst>
          </p:cNvPr>
          <p:cNvCxnSpPr/>
          <p:nvPr/>
        </p:nvCxnSpPr>
        <p:spPr>
          <a:xfrm>
            <a:off x="200722" y="2319456"/>
            <a:ext cx="0" cy="310896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938450D4-79D1-B3E2-6D81-6704F38DD4DA}"/>
              </a:ext>
            </a:extLst>
          </p:cNvPr>
          <p:cNvSpPr txBox="1"/>
          <p:nvPr/>
        </p:nvSpPr>
        <p:spPr>
          <a:xfrm>
            <a:off x="0" y="5522857"/>
            <a:ext cx="1000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Complex</a:t>
            </a:r>
          </a:p>
        </p:txBody>
      </p:sp>
    </p:spTree>
    <p:extLst>
      <p:ext uri="{BB962C8B-B14F-4D97-AF65-F5344CB8AC3E}">
        <p14:creationId xmlns:p14="http://schemas.microsoft.com/office/powerpoint/2010/main" val="40536952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9878CC-CD36-414D-91BA-CE1728A62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Landscape of a priori “precision dosing”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8039FC2-F8BF-8240-827B-931E98094F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6285603"/>
              </p:ext>
            </p:extLst>
          </p:nvPr>
        </p:nvGraphicFramePr>
        <p:xfrm>
          <a:off x="376621" y="1752304"/>
          <a:ext cx="5192841" cy="375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6680">
                  <a:extLst>
                    <a:ext uri="{9D8B030D-6E8A-4147-A177-3AD203B41FA5}">
                      <a16:colId xmlns:a16="http://schemas.microsoft.com/office/drawing/2014/main" val="265816978"/>
                    </a:ext>
                  </a:extLst>
                </a:gridCol>
                <a:gridCol w="996315">
                  <a:extLst>
                    <a:ext uri="{9D8B030D-6E8A-4147-A177-3AD203B41FA5}">
                      <a16:colId xmlns:a16="http://schemas.microsoft.com/office/drawing/2014/main" val="1710170739"/>
                    </a:ext>
                  </a:extLst>
                </a:gridCol>
                <a:gridCol w="1048068">
                  <a:extLst>
                    <a:ext uri="{9D8B030D-6E8A-4147-A177-3AD203B41FA5}">
                      <a16:colId xmlns:a16="http://schemas.microsoft.com/office/drawing/2014/main" val="3024038999"/>
                    </a:ext>
                  </a:extLst>
                </a:gridCol>
                <a:gridCol w="1521778">
                  <a:extLst>
                    <a:ext uri="{9D8B030D-6E8A-4147-A177-3AD203B41FA5}">
                      <a16:colId xmlns:a16="http://schemas.microsoft.com/office/drawing/2014/main" val="27530253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Dosing methods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Patient </a:t>
                      </a:r>
                    </a:p>
                    <a:p>
                      <a:pPr algn="ctr"/>
                      <a:r>
                        <a:rPr lang="en-US" sz="1400" dirty="0"/>
                        <a:t>parameter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CL 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Clinical </a:t>
                      </a:r>
                    </a:p>
                    <a:p>
                      <a:r>
                        <a:rPr lang="en-US" sz="1400" dirty="0"/>
                        <a:t>implementation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74268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mg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Constant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None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22970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mg/kg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Linear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None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32792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mg/m</a:t>
                      </a:r>
                      <a:r>
                        <a:rPr lang="en-US" sz="1400" baseline="30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Linear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EMR, trained staff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17904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mg, mg/kg, mg/m</a:t>
                      </a:r>
                      <a:r>
                        <a:rPr lang="en-US" sz="1400" baseline="30000" dirty="0"/>
                        <a:t>2</a:t>
                      </a:r>
                      <a:r>
                        <a:rPr lang="en-US" sz="1400" dirty="0"/>
                        <a:t> </a:t>
                      </a:r>
                    </a:p>
                    <a:p>
                      <a:r>
                        <a:rPr lang="en-US" sz="1400" dirty="0"/>
                        <a:t>in strata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Stratified </a:t>
                      </a:r>
                    </a:p>
                    <a:p>
                      <a:r>
                        <a:rPr lang="en-US" sz="1400" dirty="0"/>
                        <a:t>linear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None, EMR, </a:t>
                      </a:r>
                    </a:p>
                    <a:p>
                      <a:r>
                        <a:rPr lang="en-US" sz="1400" dirty="0"/>
                        <a:t>trained staff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87728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mg/kg</a:t>
                      </a:r>
                      <a:r>
                        <a:rPr lang="en-US" sz="1400" baseline="30000" dirty="0">
                          <a:solidFill>
                            <a:srgbClr val="FF0000"/>
                          </a:solidFill>
                        </a:rPr>
                        <a:t>0.75</a:t>
                      </a:r>
                      <a:r>
                        <a:rPr lang="en-US" sz="1400" baseline="0" dirty="0">
                          <a:solidFill>
                            <a:srgbClr val="FF0000"/>
                          </a:solidFill>
                        </a:rPr>
                        <a:t>, mg = </a:t>
                      </a:r>
                      <a:r>
                        <a:rPr lang="en-US" sz="1400" i="1" baseline="0" dirty="0">
                          <a:solidFill>
                            <a:srgbClr val="FF0000"/>
                          </a:solidFill>
                        </a:rPr>
                        <a:t>f(x)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1-2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Nonlinear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Nomogram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01835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mg = </a:t>
                      </a:r>
                      <a:r>
                        <a:rPr lang="en-US" sz="1400" i="1" dirty="0"/>
                        <a:t>f(x1, x2, …)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Nonlinear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Dose calculator </a:t>
                      </a:r>
                    </a:p>
                    <a:p>
                      <a:r>
                        <a:rPr lang="en-US" sz="1400" dirty="0"/>
                        <a:t>(spreadsheet, </a:t>
                      </a:r>
                    </a:p>
                    <a:p>
                      <a:r>
                        <a:rPr lang="en-US" sz="1400" dirty="0"/>
                        <a:t>software)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1167789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06D33867-0E0A-AD45-A058-FBD89BC137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1324" y="3776077"/>
            <a:ext cx="6135812" cy="215483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A3AAFF0-38E3-E144-918A-58398D76BC2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493700" y="2350273"/>
            <a:ext cx="2941983" cy="916599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1" name="Right Arrow 10">
            <a:extLst>
              <a:ext uri="{FF2B5EF4-FFF2-40B4-BE49-F238E27FC236}">
                <a16:creationId xmlns:a16="http://schemas.microsoft.com/office/drawing/2014/main" id="{DF99085A-0B64-6241-BAC7-4FD2B4159E62}"/>
              </a:ext>
            </a:extLst>
          </p:cNvPr>
          <p:cNvSpPr/>
          <p:nvPr/>
        </p:nvSpPr>
        <p:spPr>
          <a:xfrm rot="5400000">
            <a:off x="8898336" y="3319018"/>
            <a:ext cx="213046" cy="410817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06D3E76-F3D5-8241-A539-5E4338A82639}"/>
              </a:ext>
            </a:extLst>
          </p:cNvPr>
          <p:cNvSpPr txBox="1"/>
          <p:nvPr/>
        </p:nvSpPr>
        <p:spPr>
          <a:xfrm>
            <a:off x="9210268" y="3306820"/>
            <a:ext cx="1423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Dose = ƒ(WT)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38930A-2DA9-E44A-ACE1-FD64FE610AB2}"/>
              </a:ext>
            </a:extLst>
          </p:cNvPr>
          <p:cNvSpPr txBox="1"/>
          <p:nvPr/>
        </p:nvSpPr>
        <p:spPr>
          <a:xfrm>
            <a:off x="7025268" y="1835815"/>
            <a:ext cx="3958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Busulfan dosing (UMN clinical protocol)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3EE6B90-7CCF-0D62-10AF-C64B45FE3DF7}"/>
              </a:ext>
            </a:extLst>
          </p:cNvPr>
          <p:cNvCxnSpPr/>
          <p:nvPr/>
        </p:nvCxnSpPr>
        <p:spPr>
          <a:xfrm>
            <a:off x="200722" y="2319456"/>
            <a:ext cx="0" cy="310896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F7F493A-55BC-C1DA-902D-D3A5B23C8107}"/>
              </a:ext>
            </a:extLst>
          </p:cNvPr>
          <p:cNvSpPr txBox="1"/>
          <p:nvPr/>
        </p:nvSpPr>
        <p:spPr>
          <a:xfrm>
            <a:off x="0" y="5522857"/>
            <a:ext cx="1000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Complex</a:t>
            </a:r>
          </a:p>
        </p:txBody>
      </p:sp>
    </p:spTree>
    <p:extLst>
      <p:ext uri="{BB962C8B-B14F-4D97-AF65-F5344CB8AC3E}">
        <p14:creationId xmlns:p14="http://schemas.microsoft.com/office/powerpoint/2010/main" val="30572238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9878CC-CD36-414D-91BA-CE1728A62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Landscape of a priori “precision dosing”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E8A7836-B7AC-8145-8985-F2181B7C37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1746" y="1918530"/>
            <a:ext cx="3367668" cy="66686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AEDAFA5-26BB-C845-8C07-7A094D5873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0610" y="3008798"/>
            <a:ext cx="3435810" cy="2941053"/>
          </a:xfrm>
          <a:prstGeom prst="rect">
            <a:avLst/>
          </a:prstGeom>
        </p:spPr>
      </p:pic>
      <p:sp>
        <p:nvSpPr>
          <p:cNvPr id="13" name="Right Arrow 12">
            <a:extLst>
              <a:ext uri="{FF2B5EF4-FFF2-40B4-BE49-F238E27FC236}">
                <a16:creationId xmlns:a16="http://schemas.microsoft.com/office/drawing/2014/main" id="{683F0743-4D64-F74A-A20A-15C2C4536D3C}"/>
              </a:ext>
            </a:extLst>
          </p:cNvPr>
          <p:cNvSpPr/>
          <p:nvPr/>
        </p:nvSpPr>
        <p:spPr>
          <a:xfrm rot="5400000">
            <a:off x="8716301" y="2578175"/>
            <a:ext cx="273917" cy="4108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4931A4A-6496-814D-9BA7-F05A8181E448}"/>
              </a:ext>
            </a:extLst>
          </p:cNvPr>
          <p:cNvSpPr txBox="1"/>
          <p:nvPr/>
        </p:nvSpPr>
        <p:spPr>
          <a:xfrm>
            <a:off x="9166304" y="2583841"/>
            <a:ext cx="1910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Dose = ƒ(WT, AGE)</a:t>
            </a:r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B12A3E0A-D1F2-A145-BB44-E04313394E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7982599"/>
              </p:ext>
            </p:extLst>
          </p:nvPr>
        </p:nvGraphicFramePr>
        <p:xfrm>
          <a:off x="376621" y="1752304"/>
          <a:ext cx="5192841" cy="375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6680">
                  <a:extLst>
                    <a:ext uri="{9D8B030D-6E8A-4147-A177-3AD203B41FA5}">
                      <a16:colId xmlns:a16="http://schemas.microsoft.com/office/drawing/2014/main" val="265816978"/>
                    </a:ext>
                  </a:extLst>
                </a:gridCol>
                <a:gridCol w="996315">
                  <a:extLst>
                    <a:ext uri="{9D8B030D-6E8A-4147-A177-3AD203B41FA5}">
                      <a16:colId xmlns:a16="http://schemas.microsoft.com/office/drawing/2014/main" val="1710170739"/>
                    </a:ext>
                  </a:extLst>
                </a:gridCol>
                <a:gridCol w="1048068">
                  <a:extLst>
                    <a:ext uri="{9D8B030D-6E8A-4147-A177-3AD203B41FA5}">
                      <a16:colId xmlns:a16="http://schemas.microsoft.com/office/drawing/2014/main" val="3024038999"/>
                    </a:ext>
                  </a:extLst>
                </a:gridCol>
                <a:gridCol w="1521778">
                  <a:extLst>
                    <a:ext uri="{9D8B030D-6E8A-4147-A177-3AD203B41FA5}">
                      <a16:colId xmlns:a16="http://schemas.microsoft.com/office/drawing/2014/main" val="27530253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Dosing methods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Patient </a:t>
                      </a:r>
                    </a:p>
                    <a:p>
                      <a:pPr algn="ctr"/>
                      <a:r>
                        <a:rPr lang="en-US" sz="1400" dirty="0"/>
                        <a:t>parameter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CL 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Clinical </a:t>
                      </a:r>
                    </a:p>
                    <a:p>
                      <a:r>
                        <a:rPr lang="en-US" sz="1400" dirty="0"/>
                        <a:t>implementation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74268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mg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Constant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None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22970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mg/kg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Linear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None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32792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mg/m</a:t>
                      </a:r>
                      <a:r>
                        <a:rPr lang="en-US" sz="1400" baseline="30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Linear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EMR, trained staff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17904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mg, mg/kg, mg/m</a:t>
                      </a:r>
                      <a:r>
                        <a:rPr lang="en-US" sz="1400" baseline="30000" dirty="0"/>
                        <a:t>2</a:t>
                      </a:r>
                      <a:r>
                        <a:rPr lang="en-US" sz="1400" dirty="0"/>
                        <a:t> </a:t>
                      </a:r>
                    </a:p>
                    <a:p>
                      <a:r>
                        <a:rPr lang="en-US" sz="1400" dirty="0"/>
                        <a:t>in strata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Stratified </a:t>
                      </a:r>
                    </a:p>
                    <a:p>
                      <a:r>
                        <a:rPr lang="en-US" sz="1400" dirty="0"/>
                        <a:t>linear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None, EMR, </a:t>
                      </a:r>
                    </a:p>
                    <a:p>
                      <a:r>
                        <a:rPr lang="en-US" sz="1400" dirty="0"/>
                        <a:t>trained staff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87728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mg/kg</a:t>
                      </a:r>
                      <a:r>
                        <a:rPr lang="en-US" sz="1400" baseline="30000" dirty="0"/>
                        <a:t>0.75</a:t>
                      </a:r>
                      <a:r>
                        <a:rPr lang="en-US" sz="1400" baseline="0" dirty="0"/>
                        <a:t>, mg = </a:t>
                      </a:r>
                      <a:r>
                        <a:rPr lang="en-US" sz="1400" i="1" baseline="0" dirty="0"/>
                        <a:t>f(x)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1-2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Nonlinear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Nomogram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01835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mg = </a:t>
                      </a:r>
                      <a:r>
                        <a:rPr lang="en-US" sz="1400" i="1" dirty="0">
                          <a:solidFill>
                            <a:srgbClr val="FF0000"/>
                          </a:solidFill>
                        </a:rPr>
                        <a:t>f(x1, x2, …)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2+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Nonlinear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Dose calculator </a:t>
                      </a:r>
                    </a:p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spreadsheet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, </a:t>
                      </a:r>
                    </a:p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software)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1167789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2358C351-F2BC-2D42-BBEB-E3AD710E49E1}"/>
              </a:ext>
            </a:extLst>
          </p:cNvPr>
          <p:cNvSpPr txBox="1"/>
          <p:nvPr/>
        </p:nvSpPr>
        <p:spPr>
          <a:xfrm>
            <a:off x="6456120" y="1371091"/>
            <a:ext cx="4889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Busulfan dosing (UMN clinical protocol)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3AF4F8F7-4F7C-6A92-6701-0C5B46D13471}"/>
              </a:ext>
            </a:extLst>
          </p:cNvPr>
          <p:cNvCxnSpPr/>
          <p:nvPr/>
        </p:nvCxnSpPr>
        <p:spPr>
          <a:xfrm>
            <a:off x="200722" y="2319456"/>
            <a:ext cx="0" cy="310896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485BDD9-35B2-F228-32A6-8CC24733A920}"/>
              </a:ext>
            </a:extLst>
          </p:cNvPr>
          <p:cNvSpPr txBox="1"/>
          <p:nvPr/>
        </p:nvSpPr>
        <p:spPr>
          <a:xfrm>
            <a:off x="0" y="5522857"/>
            <a:ext cx="1000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Complex</a:t>
            </a:r>
          </a:p>
        </p:txBody>
      </p:sp>
    </p:spTree>
    <p:extLst>
      <p:ext uri="{BB962C8B-B14F-4D97-AF65-F5344CB8AC3E}">
        <p14:creationId xmlns:p14="http://schemas.microsoft.com/office/powerpoint/2010/main" val="4519296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350EE-F396-BB8F-569A-301611359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Landscape of a posteriori “precision dosing”</a:t>
            </a:r>
          </a:p>
        </p:txBody>
      </p:sp>
      <p:pic>
        <p:nvPicPr>
          <p:cNvPr id="2050" name="Picture 2" descr="Theraputic Drug Monitoring - Microbiology Nuts &amp; Bolts">
            <a:extLst>
              <a:ext uri="{FF2B5EF4-FFF2-40B4-BE49-F238E27FC236}">
                <a16:creationId xmlns:a16="http://schemas.microsoft.com/office/drawing/2014/main" id="{08D5B1C2-C484-BE46-A3D9-293FA04CE9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203" r="21441"/>
          <a:stretch/>
        </p:blipFill>
        <p:spPr bwMode="auto">
          <a:xfrm>
            <a:off x="764400" y="1917326"/>
            <a:ext cx="5896376" cy="3023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D31EF3B-0432-3B20-054F-C1E75AACFB63}"/>
              </a:ext>
            </a:extLst>
          </p:cNvPr>
          <p:cNvSpPr txBox="1"/>
          <p:nvPr/>
        </p:nvSpPr>
        <p:spPr>
          <a:xfrm>
            <a:off x="6858001" y="1257529"/>
            <a:ext cx="4984375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1. Single-point TDM at steady state</a:t>
            </a:r>
          </a:p>
          <a:p>
            <a:r>
              <a:rPr lang="en-US" u="sng" dirty="0"/>
              <a:t>Trough: </a:t>
            </a:r>
          </a:p>
          <a:p>
            <a:r>
              <a:rPr lang="en-US" dirty="0"/>
              <a:t>Vancomycin (5-15 mcg/mL), voriconazole (1-5 mcg/mL), tacrolimus (5-15 ng/mL), cyclosporine (200-400 ng/mL), gentamicin (0.5-2 ug/mL), etc.</a:t>
            </a:r>
          </a:p>
          <a:p>
            <a:endParaRPr lang="en-US" dirty="0"/>
          </a:p>
          <a:p>
            <a:r>
              <a:rPr lang="en-US" u="sng" dirty="0"/>
              <a:t>Peak: </a:t>
            </a:r>
          </a:p>
          <a:p>
            <a:r>
              <a:rPr lang="en-US" dirty="0"/>
              <a:t>Gentamicin (5-10 ug/mL)</a:t>
            </a:r>
          </a:p>
          <a:p>
            <a:endParaRPr lang="en-US" dirty="0"/>
          </a:p>
          <a:p>
            <a:r>
              <a:rPr lang="en-US" b="1" dirty="0"/>
              <a:t>2. AUC-based TDM</a:t>
            </a:r>
          </a:p>
          <a:p>
            <a:r>
              <a:rPr lang="en-US" dirty="0"/>
              <a:t>- NCA (intensive PK study per dose)</a:t>
            </a:r>
          </a:p>
          <a:p>
            <a:endParaRPr lang="en-US" dirty="0"/>
          </a:p>
          <a:p>
            <a:r>
              <a:rPr lang="en-US" b="1" dirty="0"/>
              <a:t>3. Model-based TDM</a:t>
            </a:r>
          </a:p>
          <a:p>
            <a:r>
              <a:rPr lang="en-US" dirty="0"/>
              <a:t>- Bayesian forecasting (limited PK sampling)</a:t>
            </a:r>
          </a:p>
        </p:txBody>
      </p:sp>
    </p:spTree>
    <p:extLst>
      <p:ext uri="{BB962C8B-B14F-4D97-AF65-F5344CB8AC3E}">
        <p14:creationId xmlns:p14="http://schemas.microsoft.com/office/powerpoint/2010/main" val="19474358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EB2023-FCAD-AA2B-4C0D-CC53F0BE0A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AC859E-F114-F775-E103-F0C29E4D0F8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 dirty="0"/>
              <a:t>What is MIPD</a:t>
            </a:r>
          </a:p>
          <a:p>
            <a:pPr marL="514350" indent="-514350">
              <a:buAutoNum type="arabicPeriod"/>
            </a:pPr>
            <a:r>
              <a:rPr lang="en-US" dirty="0"/>
              <a:t>Why/when is MIPD needed</a:t>
            </a:r>
          </a:p>
          <a:p>
            <a:pPr marL="514350" indent="-514350">
              <a:buAutoNum type="arabicPeriod"/>
            </a:pPr>
            <a:r>
              <a:rPr lang="en-US" dirty="0"/>
              <a:t>Landscape of clinical “precision dosing”</a:t>
            </a:r>
          </a:p>
          <a:p>
            <a:pPr marL="514350" indent="-514350">
              <a:buAutoNum type="arabicPeriod"/>
            </a:pPr>
            <a:r>
              <a:rPr lang="en-US" dirty="0">
                <a:solidFill>
                  <a:srgbClr val="FF0000"/>
                </a:solidFill>
              </a:rPr>
              <a:t>MIPD via a software (</a:t>
            </a:r>
            <a:r>
              <a:rPr lang="en-US" dirty="0" err="1">
                <a:solidFill>
                  <a:srgbClr val="FF0000"/>
                </a:solidFill>
              </a:rPr>
              <a:t>InsightRx</a:t>
            </a:r>
            <a:r>
              <a:rPr lang="en-US" dirty="0">
                <a:solidFill>
                  <a:srgbClr val="FF0000"/>
                </a:solidFill>
              </a:rPr>
              <a:t>®)</a:t>
            </a:r>
          </a:p>
          <a:p>
            <a:pPr marL="514350" indent="-514350">
              <a:buAutoNum type="arabicPeriod"/>
            </a:pPr>
            <a:r>
              <a:rPr lang="en-US" dirty="0"/>
              <a:t>Novel MIPD research (voriconazole) 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9BA88EB-1C02-FC3B-85FE-BAC22D1BE9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1402736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F0A06C-8F78-B632-50E8-62E751AE3D1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39906" y="1140179"/>
            <a:ext cx="10313893" cy="2624998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000" i="1" dirty="0"/>
              <a:t>InsightRX is a healthcare technology company that provides a cloud-based clinical decision support platform that applies quantitative pharmacology and artificial intelligence (AI) to enhance therapeutic decision-making from phase I drug development through to individualized patient treatment at the point of care. </a:t>
            </a:r>
          </a:p>
          <a:p>
            <a:pPr>
              <a:lnSpc>
                <a:spcPct val="100000"/>
              </a:lnSpc>
              <a:buFontTx/>
              <a:buChar char="-"/>
            </a:pPr>
            <a:endParaRPr lang="en-US" sz="2400" dirty="0"/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2400" dirty="0"/>
              <a:t>MIPD software used in UMN, BCH, MSKCC, etc.</a:t>
            </a: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2400" dirty="0"/>
              <a:t>Can be integrated in EPIC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40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098844A-F975-1F33-3C27-AE7F0E008C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5575" y="272162"/>
            <a:ext cx="8198223" cy="702300"/>
          </a:xfrm>
        </p:spPr>
        <p:txBody>
          <a:bodyPr>
            <a:normAutofit fontScale="90000"/>
          </a:bodyPr>
          <a:lstStyle/>
          <a:p>
            <a:r>
              <a:rPr lang="en-US" dirty="0"/>
              <a:t>An example of MIPD via a user interface software</a:t>
            </a:r>
          </a:p>
        </p:txBody>
      </p:sp>
      <p:pic>
        <p:nvPicPr>
          <p:cNvPr id="3076" name="Picture 4" descr="InsightRX Continues Momentum in Precision Dosing with Client Growth, New  Scientific Breakthroughs">
            <a:extLst>
              <a:ext uri="{FF2B5EF4-FFF2-40B4-BE49-F238E27FC236}">
                <a16:creationId xmlns:a16="http://schemas.microsoft.com/office/drawing/2014/main" id="{C7644B2E-E1C6-8E0B-5A21-FAEBCFF4C6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450" b="24582"/>
          <a:stretch/>
        </p:blipFill>
        <p:spPr bwMode="auto">
          <a:xfrm>
            <a:off x="162048" y="115746"/>
            <a:ext cx="2824222" cy="723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screenshot of a phone&#10;&#10;Description automatically generated">
            <a:extLst>
              <a:ext uri="{FF2B5EF4-FFF2-40B4-BE49-F238E27FC236}">
                <a16:creationId xmlns:a16="http://schemas.microsoft.com/office/drawing/2014/main" id="{2D85831A-2242-1087-7CEF-A2576AF4C1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69" y="4022270"/>
            <a:ext cx="5964811" cy="2740984"/>
          </a:xfrm>
          <a:prstGeom prst="rect">
            <a:avLst/>
          </a:prstGeom>
        </p:spPr>
      </p:pic>
      <p:pic>
        <p:nvPicPr>
          <p:cNvPr id="9" name="Picture 8" descr="A screenshot of a board&#10;&#10;Description automatically generated">
            <a:extLst>
              <a:ext uri="{FF2B5EF4-FFF2-40B4-BE49-F238E27FC236}">
                <a16:creationId xmlns:a16="http://schemas.microsoft.com/office/drawing/2014/main" id="{79CB5EE1-AB83-B739-2AE9-C111A75C6C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2716" y="4022269"/>
            <a:ext cx="5964814" cy="2740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4651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C7EFE10-5A38-E3CF-5ADC-B8855203D1F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97063" y="1029611"/>
            <a:ext cx="6733935" cy="4798777"/>
          </a:xfrm>
        </p:spPr>
        <p:txBody>
          <a:bodyPr anchor="t">
            <a:normAutofit fontScale="92500"/>
          </a:bodyPr>
          <a:lstStyle/>
          <a:p>
            <a:pPr marL="0" indent="0">
              <a:buNone/>
            </a:pPr>
            <a:r>
              <a:rPr lang="en-US" sz="1800" dirty="0"/>
              <a:t>-2010 		University of Yamanashi, Japan (MD)</a:t>
            </a:r>
          </a:p>
          <a:p>
            <a:pPr marL="0" indent="0">
              <a:buNone/>
            </a:pPr>
            <a:r>
              <a:rPr lang="en-US" sz="1800" dirty="0"/>
              <a:t>2010-2015 	Post-graduate training in Japan </a:t>
            </a:r>
          </a:p>
          <a:p>
            <a:pPr marL="0" indent="0">
              <a:buNone/>
            </a:pPr>
            <a:r>
              <a:rPr lang="en-US" sz="1800" dirty="0"/>
              <a:t>		(Board of Pediatrics)</a:t>
            </a:r>
          </a:p>
          <a:p>
            <a:pPr marL="0" indent="0">
              <a:buNone/>
            </a:pPr>
            <a:r>
              <a:rPr lang="en-US" sz="1800" dirty="0"/>
              <a:t>2015-2018 	Pediatric residency in Brooklyn, NY </a:t>
            </a:r>
          </a:p>
          <a:p>
            <a:pPr marL="0" indent="0">
              <a:buNone/>
            </a:pPr>
            <a:r>
              <a:rPr lang="en-US" sz="1800" dirty="0"/>
              <a:t>		(Board of Pediatrics)</a:t>
            </a:r>
          </a:p>
          <a:p>
            <a:pPr marL="0" indent="0">
              <a:buNone/>
            </a:pPr>
            <a:r>
              <a:rPr lang="en-US" sz="1800" dirty="0"/>
              <a:t>2018-2021 	Pediatric Hem/</a:t>
            </a:r>
            <a:r>
              <a:rPr lang="en-US" sz="1800" dirty="0" err="1"/>
              <a:t>Onc</a:t>
            </a:r>
            <a:r>
              <a:rPr lang="en-US" sz="1800" dirty="0"/>
              <a:t> fellowship at UMN </a:t>
            </a:r>
          </a:p>
          <a:p>
            <a:pPr marL="0" indent="0">
              <a:buNone/>
            </a:pPr>
            <a:r>
              <a:rPr lang="en-US" sz="1800" dirty="0"/>
              <a:t>		(Board of Peds Hem/</a:t>
            </a:r>
            <a:r>
              <a:rPr lang="en-US" sz="1800" dirty="0" err="1"/>
              <a:t>Onc</a:t>
            </a:r>
            <a:r>
              <a:rPr lang="en-US" sz="1800" dirty="0"/>
              <a:t>)</a:t>
            </a:r>
          </a:p>
          <a:p>
            <a:pPr marL="0" indent="0">
              <a:buNone/>
            </a:pPr>
            <a:r>
              <a:rPr lang="en-US" sz="1800" b="1" dirty="0"/>
              <a:t>    2019-2022 	PhD at ECP, UMN </a:t>
            </a:r>
          </a:p>
          <a:p>
            <a:pPr marL="0" indent="0">
              <a:buNone/>
            </a:pPr>
            <a:r>
              <a:rPr lang="en-US" sz="1800" b="1" dirty="0"/>
              <a:t>		(Advisor: Mark Kirstein, Mahmoud Al-</a:t>
            </a:r>
            <a:r>
              <a:rPr lang="en-US" sz="1800" b="1" dirty="0" err="1"/>
              <a:t>Kofahi</a:t>
            </a:r>
            <a:r>
              <a:rPr lang="en-US" sz="1800" b="1" dirty="0"/>
              <a:t>)</a:t>
            </a:r>
          </a:p>
          <a:p>
            <a:pPr marL="0" indent="0">
              <a:buNone/>
            </a:pPr>
            <a:r>
              <a:rPr lang="en-US" sz="1800" dirty="0"/>
              <a:t>2021-2022 	Pediatric SCT fellowship at BCH/DFCI, MA</a:t>
            </a:r>
          </a:p>
          <a:p>
            <a:pPr marL="0" indent="0">
              <a:buNone/>
            </a:pPr>
            <a:r>
              <a:rPr lang="en-US" sz="1800" dirty="0"/>
              <a:t>2022-2024 	Instructor</a:t>
            </a:r>
          </a:p>
          <a:p>
            <a:pPr marL="0" indent="0">
              <a:buNone/>
            </a:pPr>
            <a:r>
              <a:rPr lang="en-US" sz="1800" dirty="0"/>
              <a:t>2024-	     	Assistance Professor</a:t>
            </a:r>
          </a:p>
        </p:txBody>
      </p:sp>
      <p:pic>
        <p:nvPicPr>
          <p:cNvPr id="1028" name="Picture 4" descr="Digital divide: How can businesses bridge the generational gap?">
            <a:extLst>
              <a:ext uri="{FF2B5EF4-FFF2-40B4-BE49-F238E27FC236}">
                <a16:creationId xmlns:a16="http://schemas.microsoft.com/office/drawing/2014/main" id="{0FB205CC-3644-8119-2229-CCF327510E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4054" y="3082836"/>
            <a:ext cx="4349560" cy="3017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91 Doctor And Child Patient Cartoon Stock Photos, High-Res Pictures, and  Images - Getty Images">
            <a:extLst>
              <a:ext uri="{FF2B5EF4-FFF2-40B4-BE49-F238E27FC236}">
                <a16:creationId xmlns:a16="http://schemas.microsoft.com/office/drawing/2014/main" id="{BDCD371B-762F-0FB9-C042-A6D8A00531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3495" y="2377440"/>
            <a:ext cx="1380680" cy="1576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1,600+ Cartoon Of Black Man Thinking Stock Illustrations, Royalty-Free  Vector Graphics &amp; Clip Art - iStock">
            <a:extLst>
              <a:ext uri="{FF2B5EF4-FFF2-40B4-BE49-F238E27FC236}">
                <a16:creationId xmlns:a16="http://schemas.microsoft.com/office/drawing/2014/main" id="{37C62269-FAE7-E682-A013-197914E768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0282" y="2631769"/>
            <a:ext cx="1877068" cy="1321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8247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1E88C84-566A-97D3-FF34-FD1EF4B30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0F8770E5-48F5-461E-7F03-5636EEB0CE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70440"/>
            <a:ext cx="12192000" cy="6780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0886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AAA4BE-D228-38FD-6A9D-B325030CFA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0E107B2-5401-9203-4366-4D3E3BD20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5622B24F-90A9-C2C6-E1A1-909026F2A3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3817" y="62756"/>
            <a:ext cx="12218008" cy="679524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81700BE-5416-E246-379E-4D62A6A9023F}"/>
              </a:ext>
            </a:extLst>
          </p:cNvPr>
          <p:cNvSpPr/>
          <p:nvPr/>
        </p:nvSpPr>
        <p:spPr>
          <a:xfrm>
            <a:off x="-13817" y="2662518"/>
            <a:ext cx="1779864" cy="41954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D809B94-967D-E853-3224-D41016368311}"/>
              </a:ext>
            </a:extLst>
          </p:cNvPr>
          <p:cNvSpPr/>
          <p:nvPr/>
        </p:nvSpPr>
        <p:spPr>
          <a:xfrm>
            <a:off x="1832914" y="2725271"/>
            <a:ext cx="6145674" cy="1775011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F9D71D2-44F4-4146-4436-531AEE637EC6}"/>
              </a:ext>
            </a:extLst>
          </p:cNvPr>
          <p:cNvSpPr/>
          <p:nvPr/>
        </p:nvSpPr>
        <p:spPr>
          <a:xfrm>
            <a:off x="8045454" y="2151529"/>
            <a:ext cx="4146545" cy="3290047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0525986-FD56-2E14-FEDD-026721A7815B}"/>
              </a:ext>
            </a:extLst>
          </p:cNvPr>
          <p:cNvSpPr/>
          <p:nvPr/>
        </p:nvSpPr>
        <p:spPr>
          <a:xfrm>
            <a:off x="1846877" y="5522259"/>
            <a:ext cx="10345121" cy="120127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EB4A0D-245C-0081-F2E0-E6FBC5FE0F21}"/>
              </a:ext>
            </a:extLst>
          </p:cNvPr>
          <p:cNvSpPr txBox="1"/>
          <p:nvPr/>
        </p:nvSpPr>
        <p:spPr>
          <a:xfrm>
            <a:off x="0" y="2346974"/>
            <a:ext cx="18149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Patient covariates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918D4C-044D-B161-47EC-35B155671482}"/>
              </a:ext>
            </a:extLst>
          </p:cNvPr>
          <p:cNvSpPr txBox="1"/>
          <p:nvPr/>
        </p:nvSpPr>
        <p:spPr>
          <a:xfrm>
            <a:off x="3973854" y="2408673"/>
            <a:ext cx="19255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</a:rPr>
              <a:t>New dose planning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CC0AF45-C588-5437-BCA9-130DD0A5A5EE}"/>
              </a:ext>
            </a:extLst>
          </p:cNvPr>
          <p:cNvSpPr txBox="1"/>
          <p:nvPr/>
        </p:nvSpPr>
        <p:spPr>
          <a:xfrm>
            <a:off x="1814920" y="5143364"/>
            <a:ext cx="26003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C000"/>
                </a:solidFill>
              </a:rPr>
              <a:t>Actual dosing and PK data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1602726-6EA9-F18E-B68A-9ABBF7A38F5B}"/>
              </a:ext>
            </a:extLst>
          </p:cNvPr>
          <p:cNvSpPr txBox="1"/>
          <p:nvPr/>
        </p:nvSpPr>
        <p:spPr>
          <a:xfrm>
            <a:off x="7978588" y="1847779"/>
            <a:ext cx="12907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Model fitting</a:t>
            </a:r>
          </a:p>
        </p:txBody>
      </p:sp>
    </p:spTree>
    <p:extLst>
      <p:ext uri="{BB962C8B-B14F-4D97-AF65-F5344CB8AC3E}">
        <p14:creationId xmlns:p14="http://schemas.microsoft.com/office/powerpoint/2010/main" val="35955717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E61984-7B69-990D-ECD3-81C49B276E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2D1192-7B0A-8C13-FB0B-D08A96AD7E7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 dirty="0"/>
              <a:t>What is MIPD</a:t>
            </a:r>
          </a:p>
          <a:p>
            <a:pPr marL="514350" indent="-514350">
              <a:buAutoNum type="arabicPeriod"/>
            </a:pPr>
            <a:r>
              <a:rPr lang="en-US" dirty="0"/>
              <a:t>Why/when is MIPD needed</a:t>
            </a:r>
          </a:p>
          <a:p>
            <a:pPr marL="514350" indent="-514350">
              <a:buAutoNum type="arabicPeriod"/>
            </a:pPr>
            <a:r>
              <a:rPr lang="en-US" dirty="0"/>
              <a:t>Landscape of clinical “precision dosing”</a:t>
            </a:r>
          </a:p>
          <a:p>
            <a:pPr marL="514350" indent="-514350">
              <a:buAutoNum type="arabicPeriod"/>
            </a:pPr>
            <a:r>
              <a:rPr lang="en-US" dirty="0"/>
              <a:t>MIPD via a software (</a:t>
            </a:r>
            <a:r>
              <a:rPr lang="en-US" dirty="0" err="1"/>
              <a:t>InsightRx</a:t>
            </a:r>
            <a:r>
              <a:rPr lang="en-US" dirty="0"/>
              <a:t>®)</a:t>
            </a:r>
          </a:p>
          <a:p>
            <a:pPr marL="514350" indent="-514350">
              <a:buAutoNum type="arabicPeriod"/>
            </a:pPr>
            <a:r>
              <a:rPr lang="en-US" dirty="0">
                <a:solidFill>
                  <a:srgbClr val="FF0000"/>
                </a:solidFill>
              </a:rPr>
              <a:t>Novel MIPD research (voriconazole) 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1C85057-A35D-E4C9-DA3C-1F2D00128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19568240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0FBAD1-A30D-C8D7-6838-00F969743CD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/>
              <a:t>Unmet needs: </a:t>
            </a:r>
          </a:p>
          <a:p>
            <a:pPr marL="0" indent="0">
              <a:buNone/>
            </a:pPr>
            <a:r>
              <a:rPr lang="en-US" sz="2000" dirty="0"/>
              <a:t>- A common antifungal agent in oncology, HSCT, etc</a:t>
            </a:r>
          </a:p>
          <a:p>
            <a:pPr marL="0" indent="0">
              <a:buNone/>
            </a:pPr>
            <a:r>
              <a:rPr lang="en-US" sz="2000" dirty="0"/>
              <a:t>- Voriconazole has a large PK variation and critical DDI (e.g., tacro, CSA, clopidogrel)</a:t>
            </a:r>
          </a:p>
          <a:p>
            <a:pPr marL="0" indent="0">
              <a:buNone/>
            </a:pPr>
            <a:r>
              <a:rPr lang="en-US" sz="2000" dirty="0"/>
              <a:t>- Its long half-life and bioassay challenge the current TDM strategy (trough at SS)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b="1" dirty="0"/>
              <a:t>Case: </a:t>
            </a:r>
          </a:p>
          <a:p>
            <a:pPr marL="0" indent="0">
              <a:buNone/>
            </a:pPr>
            <a:r>
              <a:rPr lang="en-US" sz="2000" dirty="0"/>
              <a:t>2 yo with ALL started prophylactic Vori after HSCT.</a:t>
            </a:r>
          </a:p>
          <a:p>
            <a:pPr marL="0" indent="0">
              <a:buNone/>
            </a:pPr>
            <a:r>
              <a:rPr lang="en-US" sz="2000" dirty="0"/>
              <a:t>- Trough day +5: &lt;0.5 -&gt; dose up by ~20% -&gt; day +10: &lt;0.5 -&gt; -&gt; -&gt; day +20: &lt;0.5</a:t>
            </a:r>
          </a:p>
          <a:p>
            <a:pPr marL="0" indent="0">
              <a:buNone/>
            </a:pPr>
            <a:r>
              <a:rPr lang="en-US" sz="2000" dirty="0"/>
              <a:t>- Constantly affected tacro concentrations…</a:t>
            </a:r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749ED81D-6FE7-9544-BE79-101DF17367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9327" y="272162"/>
            <a:ext cx="8184471" cy="702300"/>
          </a:xfrm>
        </p:spPr>
        <p:txBody>
          <a:bodyPr/>
          <a:lstStyle/>
          <a:p>
            <a:r>
              <a:rPr lang="en-US" dirty="0"/>
              <a:t>Voriconazole TDM (MIPD) project</a:t>
            </a:r>
          </a:p>
        </p:txBody>
      </p:sp>
      <p:pic>
        <p:nvPicPr>
          <p:cNvPr id="7" name="Picture 2" descr="help-transparent-wanted-1-1024×537 – Free State Region of Narcotics  Anonymous">
            <a:extLst>
              <a:ext uri="{FF2B5EF4-FFF2-40B4-BE49-F238E27FC236}">
                <a16:creationId xmlns:a16="http://schemas.microsoft.com/office/drawing/2014/main" id="{96B7D956-F028-1E41-805A-5579DDEA9A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76" b="4283"/>
          <a:stretch/>
        </p:blipFill>
        <p:spPr bwMode="auto">
          <a:xfrm>
            <a:off x="0" y="-6305"/>
            <a:ext cx="3053919" cy="1463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91777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21E63EA-1AA3-6CD7-0F67-8383972D1B4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329178" y="1296140"/>
            <a:ext cx="10024621" cy="46428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/>
              <a:t>Strategy 1: Rapid TDM</a:t>
            </a:r>
          </a:p>
          <a:p>
            <a:pPr marL="0" indent="0">
              <a:buNone/>
            </a:pPr>
            <a:r>
              <a:rPr lang="en-US" sz="2000" dirty="0"/>
              <a:t>- Perform and repeat trough-based TDM before steady state (e.g., half of the T1/2)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b="1" dirty="0"/>
              <a:t>Strategy 2: Early Bayesian TDM</a:t>
            </a:r>
          </a:p>
          <a:p>
            <a:pPr marL="0" indent="0">
              <a:buNone/>
            </a:pPr>
            <a:r>
              <a:rPr lang="en-US" sz="2000" dirty="0"/>
              <a:t>- Perform serial PK sampling after the first dose, and PK parameter-based TDM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b="1" dirty="0"/>
              <a:t>Progress: </a:t>
            </a:r>
          </a:p>
          <a:p>
            <a:pPr>
              <a:buFontTx/>
              <a:buChar char="-"/>
            </a:pPr>
            <a:r>
              <a:rPr lang="en-US" sz="2000" dirty="0"/>
              <a:t>A clean dataset of pediatric HSCT on prophylactic </a:t>
            </a:r>
            <a:r>
              <a:rPr lang="en-US" sz="2000" dirty="0" err="1"/>
              <a:t>vori</a:t>
            </a:r>
            <a:r>
              <a:rPr lang="en-US" sz="2000" dirty="0"/>
              <a:t> with intense PK x2 (n = 58)</a:t>
            </a:r>
          </a:p>
          <a:p>
            <a:pPr>
              <a:buFontTx/>
              <a:buChar char="-"/>
            </a:pPr>
            <a:r>
              <a:rPr lang="en-US" sz="2000" dirty="0"/>
              <a:t>PPK models developed x2 (parent-metabolite on occasion 1, BOV model)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0A47A89-215D-EF5A-B22E-E8C2F299E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9327" y="272162"/>
            <a:ext cx="8184471" cy="702300"/>
          </a:xfrm>
        </p:spPr>
        <p:txBody>
          <a:bodyPr/>
          <a:lstStyle/>
          <a:p>
            <a:r>
              <a:rPr lang="en-US" dirty="0"/>
              <a:t>Voriconazole TDM (MIPD) project</a:t>
            </a:r>
          </a:p>
        </p:txBody>
      </p:sp>
      <p:pic>
        <p:nvPicPr>
          <p:cNvPr id="1026" name="Picture 2" descr="help-transparent-wanted-1-1024×537 – Free State Region of Narcotics  Anonymous">
            <a:extLst>
              <a:ext uri="{FF2B5EF4-FFF2-40B4-BE49-F238E27FC236}">
                <a16:creationId xmlns:a16="http://schemas.microsoft.com/office/drawing/2014/main" id="{F5A6BCD9-33DB-4709-7BC5-5E040E044A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76" b="4676"/>
          <a:stretch/>
        </p:blipFill>
        <p:spPr bwMode="auto">
          <a:xfrm>
            <a:off x="0" y="1"/>
            <a:ext cx="3053919" cy="1456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31127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62A505-5E78-844F-88EF-34A1F55969A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 dirty="0"/>
              <a:t>What is MIPD</a:t>
            </a:r>
          </a:p>
          <a:p>
            <a:pPr marL="514350" indent="-514350">
              <a:buAutoNum type="arabicPeriod"/>
            </a:pPr>
            <a:r>
              <a:rPr lang="en-US" dirty="0"/>
              <a:t>Why/when is MIPD needed</a:t>
            </a:r>
          </a:p>
          <a:p>
            <a:pPr marL="514350" indent="-514350">
              <a:buAutoNum type="arabicPeriod"/>
            </a:pPr>
            <a:r>
              <a:rPr lang="en-US" dirty="0"/>
              <a:t>Landscape of clinical “precision dosing”</a:t>
            </a:r>
          </a:p>
          <a:p>
            <a:pPr marL="514350" indent="-514350">
              <a:buAutoNum type="arabicPeriod"/>
            </a:pPr>
            <a:r>
              <a:rPr lang="en-US" dirty="0"/>
              <a:t>MIPD via a software (</a:t>
            </a:r>
            <a:r>
              <a:rPr lang="en-US"/>
              <a:t>InsightRx</a:t>
            </a:r>
            <a:r>
              <a:rPr lang="en-US" dirty="0"/>
              <a:t>®)</a:t>
            </a:r>
          </a:p>
          <a:p>
            <a:pPr marL="514350" indent="-514350">
              <a:buAutoNum type="arabicPeriod"/>
            </a:pPr>
            <a:r>
              <a:rPr lang="en-US" dirty="0"/>
              <a:t>Novel MIPD research (voriconazole) 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7247984-EC3A-964B-9EB0-FBEEEA670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41512670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6FBC2E-B954-BA4C-9CF6-A5C03B8F934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47132" y="1140178"/>
            <a:ext cx="10606667" cy="47987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Model-informed precision dosing (MIPD) is an advanced </a:t>
            </a:r>
            <a:r>
              <a:rPr lang="en-US" sz="2400" b="1" dirty="0"/>
              <a:t>quantitative approach </a:t>
            </a:r>
            <a:r>
              <a:rPr lang="en-US" sz="2400" dirty="0"/>
              <a:t>focusing on </a:t>
            </a:r>
            <a:r>
              <a:rPr lang="en-US" sz="2400" b="1" dirty="0"/>
              <a:t>individualized dosage optimization</a:t>
            </a:r>
            <a:r>
              <a:rPr lang="en-US" sz="2400" dirty="0"/>
              <a:t>, integrating complex </a:t>
            </a:r>
            <a:r>
              <a:rPr lang="en-US" sz="2400" b="1" dirty="0"/>
              <a:t>mathematical and statistical models of drugs and disease </a:t>
            </a:r>
            <a:r>
              <a:rPr lang="en-US" sz="2400" dirty="0"/>
              <a:t>combined with </a:t>
            </a:r>
            <a:r>
              <a:rPr lang="en-US" sz="2400" b="1" dirty="0"/>
              <a:t>individual demographic and clinical </a:t>
            </a:r>
            <a:r>
              <a:rPr lang="en-US" sz="2400" dirty="0"/>
              <a:t>patient characteristics.</a:t>
            </a:r>
          </a:p>
          <a:p>
            <a:pPr marL="0" indent="0">
              <a:buNone/>
            </a:pPr>
            <a:endParaRPr lang="en-US" sz="2400" dirty="0">
              <a:sym typeface="Wingdings" pitchFamily="2" charset="2"/>
            </a:endParaRPr>
          </a:p>
          <a:p>
            <a:pPr marL="0" indent="0" algn="ctr">
              <a:buNone/>
            </a:pPr>
            <a:r>
              <a:rPr lang="en-US" dirty="0">
                <a:sym typeface="Wingdings" pitchFamily="2" charset="2"/>
              </a:rPr>
              <a:t> PMx at the bedside!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E6F90C-F0B4-8747-953A-832972C242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MIPD?</a:t>
            </a:r>
          </a:p>
        </p:txBody>
      </p:sp>
    </p:spTree>
    <p:extLst>
      <p:ext uri="{BB962C8B-B14F-4D97-AF65-F5344CB8AC3E}">
        <p14:creationId xmlns:p14="http://schemas.microsoft.com/office/powerpoint/2010/main" val="1576915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02ADA9E-9CE9-6748-A836-8A3339380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MIPD?</a:t>
            </a:r>
          </a:p>
        </p:txBody>
      </p:sp>
      <p:pic>
        <p:nvPicPr>
          <p:cNvPr id="5" name="Content Placeholder 4" descr="A screenshot of a medical information&#10;&#10;Description automatically generated">
            <a:extLst>
              <a:ext uri="{FF2B5EF4-FFF2-40B4-BE49-F238E27FC236}">
                <a16:creationId xmlns:a16="http://schemas.microsoft.com/office/drawing/2014/main" id="{28FED350-F2F1-6279-A490-AA60D300F599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6273800" y="174625"/>
            <a:ext cx="5918200" cy="3035300"/>
          </a:xfr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DAC0FEB-4E0A-BAD2-8951-8E547000CA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2613171"/>
              </p:ext>
            </p:extLst>
          </p:nvPr>
        </p:nvGraphicFramePr>
        <p:xfrm>
          <a:off x="1852647" y="2962298"/>
          <a:ext cx="9109643" cy="3693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85050">
                  <a:extLst>
                    <a:ext uri="{9D8B030D-6E8A-4147-A177-3AD203B41FA5}">
                      <a16:colId xmlns:a16="http://schemas.microsoft.com/office/drawing/2014/main" val="2043219658"/>
                    </a:ext>
                  </a:extLst>
                </a:gridCol>
                <a:gridCol w="1459669">
                  <a:extLst>
                    <a:ext uri="{9D8B030D-6E8A-4147-A177-3AD203B41FA5}">
                      <a16:colId xmlns:a16="http://schemas.microsoft.com/office/drawing/2014/main" val="3189546908"/>
                    </a:ext>
                  </a:extLst>
                </a:gridCol>
                <a:gridCol w="5264924">
                  <a:extLst>
                    <a:ext uri="{9D8B030D-6E8A-4147-A177-3AD203B41FA5}">
                      <a16:colId xmlns:a16="http://schemas.microsoft.com/office/drawing/2014/main" val="39745329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Clinical field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Drugs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82571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Infectious disease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114 (43%)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/>
                        <a:t>Vancomycin</a:t>
                      </a:r>
                      <a:r>
                        <a:rPr lang="en-US" dirty="0"/>
                        <a:t>, piperacillin, anti-TB, azoles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65045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Transplant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32 (12%)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Busulfan (9), immunosuppression (15), anti-T cell therapy (4), eculizumab (3)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98474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IBD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 (7%)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Infliximab, adalimumab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7409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Psychiatry/seizure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 (6%)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SSRI, clozapine, olanzapine, VPA, lamotrigine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66638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Oncology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 (6%)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Tamoxifen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91638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Neonates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 (4%)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Caffeine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31756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Other drugs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 (5%)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Warfarin, rivaroxaban, Factor 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9636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No drug/field named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44 (17%)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(methodology, reviews)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6149428"/>
                  </a:ext>
                </a:extLst>
              </a:tr>
            </a:tbl>
          </a:graphicData>
        </a:graphic>
      </p:graphicFrame>
      <p:pic>
        <p:nvPicPr>
          <p:cNvPr id="3" name="Picture 2" descr="A green rectangular object with a white background&#10;&#10;Description automatically generated">
            <a:extLst>
              <a:ext uri="{FF2B5EF4-FFF2-40B4-BE49-F238E27FC236}">
                <a16:creationId xmlns:a16="http://schemas.microsoft.com/office/drawing/2014/main" id="{8C8D2E79-4808-3D93-22B6-366B28715D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0671" y="1035811"/>
            <a:ext cx="7772400" cy="182743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3456A5D-0916-EF79-FF23-9190E36A5D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50670" y="1109496"/>
            <a:ext cx="1991661" cy="677165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14935875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BC913BCC-3073-894F-8893-E02414086CF8}"/>
              </a:ext>
            </a:extLst>
          </p:cNvPr>
          <p:cNvSpPr txBox="1"/>
          <p:nvPr/>
        </p:nvSpPr>
        <p:spPr>
          <a:xfrm>
            <a:off x="437783" y="1736748"/>
            <a:ext cx="11330898" cy="40011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/>
              <a:t>Dose</a:t>
            </a:r>
            <a:r>
              <a:rPr lang="en-US" sz="2000" dirty="0"/>
              <a:t> -&gt;	PK   	→	</a:t>
            </a:r>
            <a:r>
              <a:rPr lang="en-US" sz="2000" b="1" dirty="0"/>
              <a:t>Drug Exposure </a:t>
            </a:r>
            <a:r>
              <a:rPr lang="ja-JP" altLang="en-US" sz="2000"/>
              <a:t>　</a:t>
            </a:r>
            <a:r>
              <a:rPr lang="en-US" sz="2000" dirty="0">
                <a:sym typeface="Wingdings" pitchFamily="2" charset="2"/>
              </a:rPr>
              <a:t>	PD	     -		&gt;   </a:t>
            </a:r>
            <a:r>
              <a:rPr lang="en-US" sz="2000" b="1" dirty="0"/>
              <a:t>Response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E00C95-540A-3545-8934-8695DB8F80F2}"/>
              </a:ext>
            </a:extLst>
          </p:cNvPr>
          <p:cNvSpPr txBox="1"/>
          <p:nvPr/>
        </p:nvSpPr>
        <p:spPr>
          <a:xfrm>
            <a:off x="4323621" y="4840986"/>
            <a:ext cx="1566901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Exposure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7EF46B5-DF38-6E47-96BF-EC53CD4F3F65}"/>
              </a:ext>
            </a:extLst>
          </p:cNvPr>
          <p:cNvCxnSpPr>
            <a:cxnSpLocks/>
          </p:cNvCxnSpPr>
          <p:nvPr/>
        </p:nvCxnSpPr>
        <p:spPr>
          <a:xfrm flipV="1">
            <a:off x="3800526" y="5071819"/>
            <a:ext cx="414746" cy="4302"/>
          </a:xfrm>
          <a:prstGeom prst="straightConnector1">
            <a:avLst/>
          </a:prstGeom>
          <a:ln w="7620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4033DCF4-7D03-2148-9069-3D0C3F9707F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443" r="9982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7999" y="4864486"/>
            <a:ext cx="805149" cy="538274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21D526C-9CE9-DF4F-B8FC-34540B0B8BA9}"/>
              </a:ext>
            </a:extLst>
          </p:cNvPr>
          <p:cNvCxnSpPr>
            <a:cxnSpLocks/>
          </p:cNvCxnSpPr>
          <p:nvPr/>
        </p:nvCxnSpPr>
        <p:spPr>
          <a:xfrm>
            <a:off x="1265597" y="5093094"/>
            <a:ext cx="451693" cy="0"/>
          </a:xfrm>
          <a:prstGeom prst="straightConnector1">
            <a:avLst/>
          </a:prstGeom>
          <a:ln w="7620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ABEAD560-0D28-A645-ADB5-F637F8703375}"/>
              </a:ext>
            </a:extLst>
          </p:cNvPr>
          <p:cNvSpPr/>
          <p:nvPr/>
        </p:nvSpPr>
        <p:spPr>
          <a:xfrm>
            <a:off x="6908603" y="3770058"/>
            <a:ext cx="2662652" cy="250123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chemeClr val="tx1"/>
                </a:solidFill>
              </a:rPr>
              <a:t>Pathology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- Pathology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u="sng" dirty="0">
                <a:solidFill>
                  <a:schemeClr val="tx1"/>
                </a:solidFill>
              </a:rPr>
              <a:t>Biology</a:t>
            </a:r>
          </a:p>
          <a:p>
            <a:pPr marL="342900" indent="-342900" algn="ctr">
              <a:buFontTx/>
              <a:buChar char="-"/>
            </a:pPr>
            <a:r>
              <a:rPr lang="en-US" dirty="0">
                <a:solidFill>
                  <a:schemeClr val="tx1"/>
                </a:solidFill>
              </a:rPr>
              <a:t>Immunology</a:t>
            </a:r>
          </a:p>
          <a:p>
            <a:pPr marL="342900" indent="-342900" algn="ctr">
              <a:buFontTx/>
              <a:buChar char="-"/>
            </a:pPr>
            <a:r>
              <a:rPr lang="en-US" dirty="0">
                <a:solidFill>
                  <a:schemeClr val="tx1"/>
                </a:solidFill>
              </a:rPr>
              <a:t>Genomics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1E7232A-F928-B148-A4F4-E597D819FE1C}"/>
              </a:ext>
            </a:extLst>
          </p:cNvPr>
          <p:cNvCxnSpPr>
            <a:cxnSpLocks/>
          </p:cNvCxnSpPr>
          <p:nvPr/>
        </p:nvCxnSpPr>
        <p:spPr>
          <a:xfrm>
            <a:off x="6291546" y="5093094"/>
            <a:ext cx="443791" cy="0"/>
          </a:xfrm>
          <a:prstGeom prst="straightConnector1">
            <a:avLst/>
          </a:prstGeom>
          <a:ln w="7620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8762A60-5FAF-A941-A709-B4579C24C5D2}"/>
              </a:ext>
            </a:extLst>
          </p:cNvPr>
          <p:cNvSpPr txBox="1"/>
          <p:nvPr/>
        </p:nvSpPr>
        <p:spPr>
          <a:xfrm>
            <a:off x="1742833" y="4222052"/>
            <a:ext cx="185018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A: Absorption</a:t>
            </a:r>
          </a:p>
          <a:p>
            <a:r>
              <a:rPr lang="en-US" sz="2000" dirty="0"/>
              <a:t>D: Distribution</a:t>
            </a:r>
          </a:p>
          <a:p>
            <a:r>
              <a:rPr lang="en-US" sz="2000" dirty="0"/>
              <a:t>E: Elimination</a:t>
            </a:r>
          </a:p>
          <a:p>
            <a:r>
              <a:rPr lang="en-US" sz="2000" dirty="0"/>
              <a:t>M: Metabolism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9EAA814-9FA1-0D48-87CB-1685B1268361}"/>
              </a:ext>
            </a:extLst>
          </p:cNvPr>
          <p:cNvCxnSpPr>
            <a:cxnSpLocks/>
          </p:cNvCxnSpPr>
          <p:nvPr/>
        </p:nvCxnSpPr>
        <p:spPr>
          <a:xfrm>
            <a:off x="9728264" y="5071818"/>
            <a:ext cx="443791" cy="0"/>
          </a:xfrm>
          <a:prstGeom prst="straightConnector1">
            <a:avLst/>
          </a:prstGeom>
          <a:ln w="7620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626D90D-2D7A-BE4D-B112-5F66703BD21B}"/>
              </a:ext>
            </a:extLst>
          </p:cNvPr>
          <p:cNvSpPr txBox="1"/>
          <p:nvPr/>
        </p:nvSpPr>
        <p:spPr>
          <a:xfrm>
            <a:off x="10355112" y="4594597"/>
            <a:ext cx="1452642" cy="1015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b="1" dirty="0"/>
              <a:t>Biomarker</a:t>
            </a:r>
          </a:p>
          <a:p>
            <a:r>
              <a:rPr lang="en-US" sz="2000" b="1" dirty="0"/>
              <a:t>Survival</a:t>
            </a:r>
          </a:p>
          <a:p>
            <a:r>
              <a:rPr lang="en-US" sz="2000" b="1" dirty="0"/>
              <a:t>Relapse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BF7FEEA1-83B9-134D-82C3-FBE78F9614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MIPD needed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18607D7-B25D-A54F-B2B5-33AF291662FD}"/>
              </a:ext>
            </a:extLst>
          </p:cNvPr>
          <p:cNvSpPr/>
          <p:nvPr/>
        </p:nvSpPr>
        <p:spPr>
          <a:xfrm>
            <a:off x="1929161" y="1460810"/>
            <a:ext cx="7642094" cy="123778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？</a:t>
            </a:r>
            <a:endParaRPr lang="en-US" sz="1600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9488FCD-32A1-FF49-8E4B-7DF4A5D64B14}"/>
              </a:ext>
            </a:extLst>
          </p:cNvPr>
          <p:cNvSpPr/>
          <p:nvPr/>
        </p:nvSpPr>
        <p:spPr>
          <a:xfrm>
            <a:off x="1717289" y="3654360"/>
            <a:ext cx="7924217" cy="30252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dirty="0"/>
              <a:t>？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9417870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CEE00C95-540A-3545-8934-8695DB8F80F2}"/>
              </a:ext>
            </a:extLst>
          </p:cNvPr>
          <p:cNvSpPr txBox="1"/>
          <p:nvPr/>
        </p:nvSpPr>
        <p:spPr>
          <a:xfrm>
            <a:off x="4323621" y="4840986"/>
            <a:ext cx="1566901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Exposure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7EF46B5-DF38-6E47-96BF-EC53CD4F3F65}"/>
              </a:ext>
            </a:extLst>
          </p:cNvPr>
          <p:cNvCxnSpPr>
            <a:cxnSpLocks/>
          </p:cNvCxnSpPr>
          <p:nvPr/>
        </p:nvCxnSpPr>
        <p:spPr>
          <a:xfrm flipV="1">
            <a:off x="3800526" y="5071819"/>
            <a:ext cx="414746" cy="4302"/>
          </a:xfrm>
          <a:prstGeom prst="straightConnector1">
            <a:avLst/>
          </a:prstGeom>
          <a:ln w="7620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4033DCF4-7D03-2148-9069-3D0C3F9707F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443" r="9982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7999" y="4864486"/>
            <a:ext cx="805149" cy="538274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21D526C-9CE9-DF4F-B8FC-34540B0B8BA9}"/>
              </a:ext>
            </a:extLst>
          </p:cNvPr>
          <p:cNvCxnSpPr>
            <a:cxnSpLocks/>
          </p:cNvCxnSpPr>
          <p:nvPr/>
        </p:nvCxnSpPr>
        <p:spPr>
          <a:xfrm>
            <a:off x="1265597" y="5093094"/>
            <a:ext cx="451693" cy="0"/>
          </a:xfrm>
          <a:prstGeom prst="straightConnector1">
            <a:avLst/>
          </a:prstGeom>
          <a:ln w="7620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3D787103-769B-5D46-BE30-314FE34A8870}"/>
              </a:ext>
            </a:extLst>
          </p:cNvPr>
          <p:cNvSpPr/>
          <p:nvPr/>
        </p:nvSpPr>
        <p:spPr>
          <a:xfrm>
            <a:off x="1717290" y="3437243"/>
            <a:ext cx="1974888" cy="2654849"/>
          </a:xfrm>
          <a:prstGeom prst="rect">
            <a:avLst/>
          </a:prstGeom>
          <a:solidFill>
            <a:schemeClr val="tx1"/>
          </a:solidFill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89948B3-F5C0-C24F-8079-57322C423A21}"/>
              </a:ext>
            </a:extLst>
          </p:cNvPr>
          <p:cNvSpPr txBox="1"/>
          <p:nvPr/>
        </p:nvSpPr>
        <p:spPr>
          <a:xfrm>
            <a:off x="2370408" y="2880714"/>
            <a:ext cx="595035" cy="461665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/>
              <a:t>PK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BEAD560-0D28-A645-ADB5-F637F8703375}"/>
              </a:ext>
            </a:extLst>
          </p:cNvPr>
          <p:cNvSpPr/>
          <p:nvPr/>
        </p:nvSpPr>
        <p:spPr>
          <a:xfrm>
            <a:off x="6908603" y="3526216"/>
            <a:ext cx="2662652" cy="250123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- Biology</a:t>
            </a:r>
          </a:p>
          <a:p>
            <a:pPr algn="ctr"/>
            <a:r>
              <a:rPr lang="en-US" sz="2000" b="1" dirty="0">
                <a:solidFill>
                  <a:schemeClr val="tx1"/>
                </a:solidFill>
              </a:rPr>
              <a:t>- Immunology</a:t>
            </a:r>
          </a:p>
          <a:p>
            <a:pPr algn="ctr"/>
            <a:r>
              <a:rPr lang="en-US" sz="2000" b="1" dirty="0">
                <a:solidFill>
                  <a:schemeClr val="tx1"/>
                </a:solidFill>
              </a:rPr>
              <a:t>- Pathology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1E7232A-F928-B148-A4F4-E597D819FE1C}"/>
              </a:ext>
            </a:extLst>
          </p:cNvPr>
          <p:cNvCxnSpPr>
            <a:cxnSpLocks/>
          </p:cNvCxnSpPr>
          <p:nvPr/>
        </p:nvCxnSpPr>
        <p:spPr>
          <a:xfrm>
            <a:off x="6291546" y="5093094"/>
            <a:ext cx="443791" cy="0"/>
          </a:xfrm>
          <a:prstGeom prst="straightConnector1">
            <a:avLst/>
          </a:prstGeom>
          <a:ln w="7620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8762A60-5FAF-A941-A709-B4579C24C5D2}"/>
              </a:ext>
            </a:extLst>
          </p:cNvPr>
          <p:cNvSpPr txBox="1"/>
          <p:nvPr/>
        </p:nvSpPr>
        <p:spPr>
          <a:xfrm>
            <a:off x="1742833" y="4222052"/>
            <a:ext cx="185018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A: Absorption</a:t>
            </a:r>
          </a:p>
          <a:p>
            <a:r>
              <a:rPr lang="en-US" sz="2000" dirty="0"/>
              <a:t>D: Distribution</a:t>
            </a:r>
          </a:p>
          <a:p>
            <a:r>
              <a:rPr lang="en-US" sz="2000" dirty="0"/>
              <a:t>E: Elimination</a:t>
            </a:r>
          </a:p>
          <a:p>
            <a:r>
              <a:rPr lang="en-US" sz="2000" dirty="0"/>
              <a:t>M: Metabolism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9EAA814-9FA1-0D48-87CB-1685B1268361}"/>
              </a:ext>
            </a:extLst>
          </p:cNvPr>
          <p:cNvCxnSpPr>
            <a:cxnSpLocks/>
          </p:cNvCxnSpPr>
          <p:nvPr/>
        </p:nvCxnSpPr>
        <p:spPr>
          <a:xfrm>
            <a:off x="9728264" y="5071818"/>
            <a:ext cx="443791" cy="0"/>
          </a:xfrm>
          <a:prstGeom prst="straightConnector1">
            <a:avLst/>
          </a:prstGeom>
          <a:ln w="7620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626D90D-2D7A-BE4D-B112-5F66703BD21B}"/>
              </a:ext>
            </a:extLst>
          </p:cNvPr>
          <p:cNvSpPr txBox="1"/>
          <p:nvPr/>
        </p:nvSpPr>
        <p:spPr>
          <a:xfrm>
            <a:off x="10355112" y="4594597"/>
            <a:ext cx="1181734" cy="1015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b="1" dirty="0"/>
              <a:t>Survival</a:t>
            </a:r>
          </a:p>
          <a:p>
            <a:r>
              <a:rPr lang="en-US" sz="2000" b="1" dirty="0"/>
              <a:t>TRM</a:t>
            </a:r>
          </a:p>
          <a:p>
            <a:r>
              <a:rPr lang="en-US" sz="2000" b="1" dirty="0"/>
              <a:t>Relapse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C20862F-7212-1644-9E56-38D36210796C}"/>
              </a:ext>
            </a:extLst>
          </p:cNvPr>
          <p:cNvSpPr txBox="1"/>
          <p:nvPr/>
        </p:nvSpPr>
        <p:spPr>
          <a:xfrm>
            <a:off x="437783" y="1736748"/>
            <a:ext cx="11330898" cy="40011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/>
              <a:t>Dose</a:t>
            </a:r>
            <a:r>
              <a:rPr lang="en-US" sz="2000" dirty="0"/>
              <a:t> -&gt;	PK   	→	</a:t>
            </a:r>
            <a:r>
              <a:rPr lang="en-US" sz="2000" b="1" dirty="0"/>
              <a:t>Drug Exposure </a:t>
            </a:r>
            <a:r>
              <a:rPr lang="ja-JP" altLang="en-US" sz="2000"/>
              <a:t>　</a:t>
            </a:r>
            <a:r>
              <a:rPr lang="en-US" sz="2000" dirty="0">
                <a:sym typeface="Wingdings" pitchFamily="2" charset="2"/>
              </a:rPr>
              <a:t>	PD	  	   -&gt;   </a:t>
            </a:r>
            <a:r>
              <a:rPr lang="en-US" sz="2000" b="1" dirty="0"/>
              <a:t>Response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BF7FEEA1-83B9-134D-82C3-FBE78F9614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MIPD needed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418DBA-4758-6E78-F573-1A0765A7024F}"/>
              </a:ext>
            </a:extLst>
          </p:cNvPr>
          <p:cNvSpPr txBox="1"/>
          <p:nvPr/>
        </p:nvSpPr>
        <p:spPr>
          <a:xfrm>
            <a:off x="7280154" y="5511619"/>
            <a:ext cx="18641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solidFill>
                  <a:srgbClr val="FF0000"/>
                </a:solidFill>
              </a:rPr>
              <a:t>Ph-like ALL,</a:t>
            </a:r>
          </a:p>
          <a:p>
            <a:r>
              <a:rPr lang="en-US" sz="1600" i="1" dirty="0">
                <a:solidFill>
                  <a:srgbClr val="FF0000"/>
                </a:solidFill>
              </a:rPr>
              <a:t>      FLT3-ITD AML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BE915A8-E11E-6143-A743-C7FDD8AF4D15}"/>
              </a:ext>
            </a:extLst>
          </p:cNvPr>
          <p:cNvSpPr/>
          <p:nvPr/>
        </p:nvSpPr>
        <p:spPr>
          <a:xfrm>
            <a:off x="6836230" y="3429001"/>
            <a:ext cx="2804160" cy="2663090"/>
          </a:xfrm>
          <a:prstGeom prst="rect">
            <a:avLst/>
          </a:prstGeom>
          <a:solidFill>
            <a:schemeClr val="tx1"/>
          </a:solidFill>
          <a:ln w="28575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7FDC68A-53E4-C14C-9C39-8C3B7DE47702}"/>
              </a:ext>
            </a:extLst>
          </p:cNvPr>
          <p:cNvSpPr txBox="1"/>
          <p:nvPr/>
        </p:nvSpPr>
        <p:spPr>
          <a:xfrm>
            <a:off x="7931976" y="2867239"/>
            <a:ext cx="612668" cy="461665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/>
              <a:t>PD</a:t>
            </a:r>
          </a:p>
        </p:txBody>
      </p:sp>
    </p:spTree>
    <p:extLst>
      <p:ext uri="{BB962C8B-B14F-4D97-AF65-F5344CB8AC3E}">
        <p14:creationId xmlns:p14="http://schemas.microsoft.com/office/powerpoint/2010/main" val="9815491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CEE00C95-540A-3545-8934-8695DB8F80F2}"/>
              </a:ext>
            </a:extLst>
          </p:cNvPr>
          <p:cNvSpPr txBox="1"/>
          <p:nvPr/>
        </p:nvSpPr>
        <p:spPr>
          <a:xfrm>
            <a:off x="4323621" y="4840986"/>
            <a:ext cx="1566901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Exposure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7EF46B5-DF38-6E47-96BF-EC53CD4F3F65}"/>
              </a:ext>
            </a:extLst>
          </p:cNvPr>
          <p:cNvCxnSpPr>
            <a:cxnSpLocks/>
          </p:cNvCxnSpPr>
          <p:nvPr/>
        </p:nvCxnSpPr>
        <p:spPr>
          <a:xfrm flipV="1">
            <a:off x="3800526" y="5071819"/>
            <a:ext cx="414746" cy="4302"/>
          </a:xfrm>
          <a:prstGeom prst="straightConnector1">
            <a:avLst/>
          </a:prstGeom>
          <a:ln w="7620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4033DCF4-7D03-2148-9069-3D0C3F9707F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443" r="9982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7999" y="4864486"/>
            <a:ext cx="805149" cy="538274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21D526C-9CE9-DF4F-B8FC-34540B0B8BA9}"/>
              </a:ext>
            </a:extLst>
          </p:cNvPr>
          <p:cNvCxnSpPr>
            <a:cxnSpLocks/>
          </p:cNvCxnSpPr>
          <p:nvPr/>
        </p:nvCxnSpPr>
        <p:spPr>
          <a:xfrm>
            <a:off x="1265597" y="5093094"/>
            <a:ext cx="451693" cy="0"/>
          </a:xfrm>
          <a:prstGeom prst="straightConnector1">
            <a:avLst/>
          </a:prstGeom>
          <a:ln w="7620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689948B3-F5C0-C24F-8079-57322C423A21}"/>
              </a:ext>
            </a:extLst>
          </p:cNvPr>
          <p:cNvSpPr txBox="1"/>
          <p:nvPr/>
        </p:nvSpPr>
        <p:spPr>
          <a:xfrm>
            <a:off x="111513" y="3833541"/>
            <a:ext cx="595035" cy="461665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/>
              <a:t>PK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BEAD560-0D28-A645-ADB5-F637F8703375}"/>
              </a:ext>
            </a:extLst>
          </p:cNvPr>
          <p:cNvSpPr/>
          <p:nvPr/>
        </p:nvSpPr>
        <p:spPr>
          <a:xfrm>
            <a:off x="6908603" y="3770058"/>
            <a:ext cx="2662652" cy="250123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- Biology</a:t>
            </a:r>
          </a:p>
          <a:p>
            <a:pPr algn="ctr"/>
            <a:r>
              <a:rPr lang="en-US" sz="2000" b="1" dirty="0">
                <a:solidFill>
                  <a:schemeClr val="tx1"/>
                </a:solidFill>
              </a:rPr>
              <a:t>- Immunology</a:t>
            </a:r>
          </a:p>
          <a:p>
            <a:pPr algn="ctr"/>
            <a:r>
              <a:rPr lang="en-US" sz="2000" b="1" dirty="0">
                <a:solidFill>
                  <a:schemeClr val="tx1"/>
                </a:solidFill>
              </a:rPr>
              <a:t>- Pathology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1E7232A-F928-B148-A4F4-E597D819FE1C}"/>
              </a:ext>
            </a:extLst>
          </p:cNvPr>
          <p:cNvCxnSpPr>
            <a:cxnSpLocks/>
          </p:cNvCxnSpPr>
          <p:nvPr/>
        </p:nvCxnSpPr>
        <p:spPr>
          <a:xfrm>
            <a:off x="6291546" y="5093094"/>
            <a:ext cx="443791" cy="0"/>
          </a:xfrm>
          <a:prstGeom prst="straightConnector1">
            <a:avLst/>
          </a:prstGeom>
          <a:ln w="7620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E7FDC68A-53E4-C14C-9C39-8C3B7DE47702}"/>
              </a:ext>
            </a:extLst>
          </p:cNvPr>
          <p:cNvSpPr txBox="1"/>
          <p:nvPr/>
        </p:nvSpPr>
        <p:spPr>
          <a:xfrm>
            <a:off x="11263609" y="3698832"/>
            <a:ext cx="612668" cy="461665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/>
              <a:t>PD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762A60-5FAF-A941-A709-B4579C24C5D2}"/>
              </a:ext>
            </a:extLst>
          </p:cNvPr>
          <p:cNvSpPr txBox="1"/>
          <p:nvPr/>
        </p:nvSpPr>
        <p:spPr>
          <a:xfrm>
            <a:off x="1742833" y="4222052"/>
            <a:ext cx="185018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A: Absorption</a:t>
            </a:r>
          </a:p>
          <a:p>
            <a:r>
              <a:rPr lang="en-US" sz="2000" dirty="0"/>
              <a:t>D: Distribution</a:t>
            </a:r>
          </a:p>
          <a:p>
            <a:r>
              <a:rPr lang="en-US" sz="2000" dirty="0"/>
              <a:t>E: Elimination</a:t>
            </a:r>
          </a:p>
          <a:p>
            <a:r>
              <a:rPr lang="en-US" sz="2000" dirty="0"/>
              <a:t>M: Metabolism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9EAA814-9FA1-0D48-87CB-1685B1268361}"/>
              </a:ext>
            </a:extLst>
          </p:cNvPr>
          <p:cNvCxnSpPr>
            <a:cxnSpLocks/>
          </p:cNvCxnSpPr>
          <p:nvPr/>
        </p:nvCxnSpPr>
        <p:spPr>
          <a:xfrm>
            <a:off x="9728264" y="5071818"/>
            <a:ext cx="443791" cy="0"/>
          </a:xfrm>
          <a:prstGeom prst="straightConnector1">
            <a:avLst/>
          </a:prstGeom>
          <a:ln w="7620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626D90D-2D7A-BE4D-B112-5F66703BD21B}"/>
              </a:ext>
            </a:extLst>
          </p:cNvPr>
          <p:cNvSpPr txBox="1"/>
          <p:nvPr/>
        </p:nvSpPr>
        <p:spPr>
          <a:xfrm>
            <a:off x="10355112" y="4594597"/>
            <a:ext cx="1452642" cy="1015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b="1" dirty="0"/>
              <a:t>Biomarker</a:t>
            </a:r>
          </a:p>
          <a:p>
            <a:r>
              <a:rPr lang="en-US" sz="2000" b="1" dirty="0"/>
              <a:t>Survival</a:t>
            </a:r>
          </a:p>
          <a:p>
            <a:r>
              <a:rPr lang="en-US" sz="2000" b="1" dirty="0"/>
              <a:t>Relapse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BF7FEEA1-83B9-134D-82C3-FBE78F9614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MIPD needed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C49F67B-5586-BA4B-B5F2-7C6DF0D5BB95}"/>
              </a:ext>
            </a:extLst>
          </p:cNvPr>
          <p:cNvSpPr txBox="1"/>
          <p:nvPr/>
        </p:nvSpPr>
        <p:spPr>
          <a:xfrm>
            <a:off x="772566" y="3459634"/>
            <a:ext cx="24096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Easier to predict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35C690B-85D1-6743-98C2-89C3A4B4477E}"/>
              </a:ext>
            </a:extLst>
          </p:cNvPr>
          <p:cNvSpPr txBox="1"/>
          <p:nvPr/>
        </p:nvSpPr>
        <p:spPr>
          <a:xfrm>
            <a:off x="7622237" y="3254605"/>
            <a:ext cx="32760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More difficult to predict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F1617B0-3B0B-3240-99E0-1A2F8C065871}"/>
              </a:ext>
            </a:extLst>
          </p:cNvPr>
          <p:cNvSpPr txBox="1"/>
          <p:nvPr/>
        </p:nvSpPr>
        <p:spPr>
          <a:xfrm>
            <a:off x="437783" y="1736748"/>
            <a:ext cx="11330898" cy="40011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/>
              <a:t>Dose</a:t>
            </a:r>
            <a:r>
              <a:rPr lang="en-US" sz="2000" dirty="0"/>
              <a:t> -&gt;	PK   	→	</a:t>
            </a:r>
            <a:r>
              <a:rPr lang="en-US" sz="2000" b="1" dirty="0"/>
              <a:t>Drug Exposure </a:t>
            </a:r>
            <a:r>
              <a:rPr lang="ja-JP" altLang="en-US" sz="2000"/>
              <a:t>　</a:t>
            </a:r>
            <a:r>
              <a:rPr lang="en-US" sz="2000" dirty="0">
                <a:sym typeface="Wingdings" pitchFamily="2" charset="2"/>
              </a:rPr>
              <a:t>	PD	    	 -&gt;   </a:t>
            </a:r>
            <a:r>
              <a:rPr lang="en-US" sz="2000" b="1" dirty="0"/>
              <a:t>Response</a:t>
            </a:r>
          </a:p>
        </p:txBody>
      </p:sp>
    </p:spTree>
    <p:extLst>
      <p:ext uri="{BB962C8B-B14F-4D97-AF65-F5344CB8AC3E}">
        <p14:creationId xmlns:p14="http://schemas.microsoft.com/office/powerpoint/2010/main" val="4114947383"/>
      </p:ext>
    </p:extLst>
  </p:cSld>
  <p:clrMapOvr>
    <a:masterClrMapping/>
  </p:clrMapOvr>
</p:sld>
</file>

<file path=ppt/theme/theme1.xml><?xml version="1.0" encoding="utf-8"?>
<a:theme xmlns:a="http://schemas.openxmlformats.org/drawingml/2006/main" name="TPP - CA 08062024 alt. donor">
  <a:themeElements>
    <a:clrScheme name="Dana-Farber">
      <a:dk1>
        <a:srgbClr val="000000"/>
      </a:dk1>
      <a:lt1>
        <a:srgbClr val="FFFFFF"/>
      </a:lt1>
      <a:dk2>
        <a:srgbClr val="636569"/>
      </a:dk2>
      <a:lt2>
        <a:srgbClr val="E7E6E6"/>
      </a:lt2>
      <a:accent1>
        <a:srgbClr val="12689B"/>
      </a:accent1>
      <a:accent2>
        <a:srgbClr val="FC993C"/>
      </a:accent2>
      <a:accent3>
        <a:srgbClr val="23C7EF"/>
      </a:accent3>
      <a:accent4>
        <a:srgbClr val="646569"/>
      </a:accent4>
      <a:accent5>
        <a:srgbClr val="E7E6E6"/>
      </a:accent5>
      <a:accent6>
        <a:srgbClr val="FEFEFE"/>
      </a:accent6>
      <a:hlink>
        <a:srgbClr val="FB993D"/>
      </a:hlink>
      <a:folHlink>
        <a:srgbClr val="FB993D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41020_Dana Farber Boston Childrens Cobranded Deck_16x9_DESIGN" id="{CA0A8F3E-BABF-E749-98D6-BEEEED7BB1FE}" vid="{7B1D262A-085A-844A-855D-1DCF5CD86D5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TPP - CA 08062024 alt. donor</Template>
  <TotalTime>1302</TotalTime>
  <Words>2352</Words>
  <Application>Microsoft Macintosh PowerPoint</Application>
  <PresentationFormat>Widescreen</PresentationFormat>
  <Paragraphs>602</Paragraphs>
  <Slides>34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0" baseType="lpstr">
      <vt:lpstr>Aptos</vt:lpstr>
      <vt:lpstr>Arial</vt:lpstr>
      <vt:lpstr>Times New Roman</vt:lpstr>
      <vt:lpstr>Trebuchet MS Regular</vt:lpstr>
      <vt:lpstr>Wingdings</vt:lpstr>
      <vt:lpstr>TPP - CA 08062024 alt. donor</vt:lpstr>
      <vt:lpstr>MIPD Model informed precision dosing</vt:lpstr>
      <vt:lpstr>PowerPoint Presentation</vt:lpstr>
      <vt:lpstr>PowerPoint Presentation</vt:lpstr>
      <vt:lpstr>Agenda</vt:lpstr>
      <vt:lpstr>What is MIPD?</vt:lpstr>
      <vt:lpstr>What is MIPD?</vt:lpstr>
      <vt:lpstr>Why is MIPD needed</vt:lpstr>
      <vt:lpstr>Why is MIPD needed</vt:lpstr>
      <vt:lpstr>Why is MIPD needed</vt:lpstr>
      <vt:lpstr>Why is MIPD needed</vt:lpstr>
      <vt:lpstr>Exposure variability is large!</vt:lpstr>
      <vt:lpstr>Does Phase 1 study address PKPD?</vt:lpstr>
      <vt:lpstr>Does Phase 1 study address PKPD?</vt:lpstr>
      <vt:lpstr>PowerPoint Presentation</vt:lpstr>
      <vt:lpstr>Agenda</vt:lpstr>
      <vt:lpstr>When MIPD is indicated?</vt:lpstr>
      <vt:lpstr>What is on the flipside? Perfect is the enemy of good</vt:lpstr>
      <vt:lpstr>How to do MIPD?</vt:lpstr>
      <vt:lpstr>Agenda</vt:lpstr>
      <vt:lpstr>Landscape of a priori “precision dosing”</vt:lpstr>
      <vt:lpstr>Landscape of a priori “precision dosing”</vt:lpstr>
      <vt:lpstr>Landscape of a priori “precision dosing”</vt:lpstr>
      <vt:lpstr>Landscape of a priori “precision dosing”</vt:lpstr>
      <vt:lpstr>Landscape of a priori “precision dosing”</vt:lpstr>
      <vt:lpstr>Landscape of a priori “precision dosing”</vt:lpstr>
      <vt:lpstr>Landscape of a priori “precision dosing”</vt:lpstr>
      <vt:lpstr>Landscape of a posteriori “precision dosing”</vt:lpstr>
      <vt:lpstr>Agenda</vt:lpstr>
      <vt:lpstr>An example of MIPD via a user interface software</vt:lpstr>
      <vt:lpstr>PowerPoint Presentation</vt:lpstr>
      <vt:lpstr>PowerPoint Presentation</vt:lpstr>
      <vt:lpstr>Agenda</vt:lpstr>
      <vt:lpstr>Voriconazole TDM (MIPD) project</vt:lpstr>
      <vt:lpstr>Voriconazole TDM (MIPD) project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MIPD Model informed precision dosing</dc:title>
  <dc:creator>Takuto Takahashi</dc:creator>
  <cp:lastModifiedBy>Takahashi, Takuto,MD, PhD</cp:lastModifiedBy>
  <cp:revision>32</cp:revision>
  <dcterms:created xsi:type="dcterms:W3CDTF">2024-11-21T04:11:00Z</dcterms:created>
  <dcterms:modified xsi:type="dcterms:W3CDTF">2024-12-13T17:10:09Z</dcterms:modified>
</cp:coreProperties>
</file>